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6"/>
  </p:notesMasterIdLst>
  <p:sldIdLst>
    <p:sldId id="265" r:id="rId5"/>
    <p:sldId id="303" r:id="rId6"/>
    <p:sldId id="324" r:id="rId7"/>
    <p:sldId id="283" r:id="rId8"/>
    <p:sldId id="296" r:id="rId9"/>
    <p:sldId id="317" r:id="rId10"/>
    <p:sldId id="323" r:id="rId11"/>
    <p:sldId id="300" r:id="rId12"/>
    <p:sldId id="301" r:id="rId13"/>
    <p:sldId id="322" r:id="rId14"/>
    <p:sldId id="321" r:id="rId15"/>
    <p:sldId id="320" r:id="rId16"/>
    <p:sldId id="305" r:id="rId17"/>
    <p:sldId id="302" r:id="rId18"/>
    <p:sldId id="318" r:id="rId19"/>
    <p:sldId id="319" r:id="rId20"/>
    <p:sldId id="295" r:id="rId21"/>
    <p:sldId id="292" r:id="rId22"/>
    <p:sldId id="293" r:id="rId23"/>
    <p:sldId id="304" r:id="rId24"/>
    <p:sldId id="316" r:id="rId2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31" autoAdjust="0"/>
  </p:normalViewPr>
  <p:slideViewPr>
    <p:cSldViewPr snapToGrid="0">
      <p:cViewPr varScale="1">
        <p:scale>
          <a:sx n="75" d="100"/>
          <a:sy n="75" d="100"/>
        </p:scale>
        <p:origin x="94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ichard.klepner\Desktop\Fatal%20Crash%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ichard.klepner\Desktop\Fatal%20Crash%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richard.klepner\AppData\Local\Microsoft\Windows\INetCache\Content.Outlook\L3A8NR2U\Bike%20DE%20Data%20Request%20Updated.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ichard.klepner\AppData\Local\Microsoft\Windows\INetCache\Content.Outlook\L0Y9A3VH\Copy%20of%20Copy%20of%20Licensed%20Driver%20(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Fatal</a:t>
            </a:r>
            <a:r>
              <a:rPr lang="en-US" sz="1800" baseline="0"/>
              <a:t> Crashes By Year - Delaware</a:t>
            </a: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Fatal Crashes</c:v>
                </c:pt>
              </c:strCache>
            </c:strRef>
          </c:tx>
          <c:spPr>
            <a:solidFill>
              <a:schemeClr val="accent1"/>
            </a:solidFill>
            <a:ln>
              <a:noFill/>
            </a:ln>
            <a:effectLst/>
          </c:spPr>
          <c:invertIfNegative val="0"/>
          <c:cat>
            <c:numRef>
              <c:f>Sheet1!$A$3:$A$13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Sheet1!$B$3:$B$13</c:f>
              <c:numCache>
                <c:formatCode>General</c:formatCode>
                <c:ptCount val="11"/>
                <c:pt idx="0">
                  <c:v>110</c:v>
                </c:pt>
                <c:pt idx="1">
                  <c:v>96</c:v>
                </c:pt>
                <c:pt idx="2">
                  <c:v>111</c:v>
                </c:pt>
                <c:pt idx="3">
                  <c:v>129</c:v>
                </c:pt>
                <c:pt idx="4">
                  <c:v>116</c:v>
                </c:pt>
                <c:pt idx="5">
                  <c:v>114</c:v>
                </c:pt>
                <c:pt idx="6">
                  <c:v>105</c:v>
                </c:pt>
                <c:pt idx="7">
                  <c:v>122</c:v>
                </c:pt>
                <c:pt idx="8">
                  <c:v>106</c:v>
                </c:pt>
                <c:pt idx="9">
                  <c:v>134</c:v>
                </c:pt>
                <c:pt idx="10">
                  <c:v>146</c:v>
                </c:pt>
              </c:numCache>
            </c:numRef>
          </c:val>
          <c:extLst>
            <c:ext xmlns:c16="http://schemas.microsoft.com/office/drawing/2014/chart" uri="{C3380CC4-5D6E-409C-BE32-E72D297353CC}">
              <c16:uniqueId val="{00000000-F8E4-4D68-8061-C405CB464BDF}"/>
            </c:ext>
          </c:extLst>
        </c:ser>
        <c:ser>
          <c:idx val="1"/>
          <c:order val="1"/>
          <c:tx>
            <c:strRef>
              <c:f>Sheet1!$C$2</c:f>
              <c:strCache>
                <c:ptCount val="1"/>
                <c:pt idx="0">
                  <c:v>Fatalities</c:v>
                </c:pt>
              </c:strCache>
            </c:strRef>
          </c:tx>
          <c:spPr>
            <a:solidFill>
              <a:schemeClr val="accent2"/>
            </a:solidFill>
            <a:ln>
              <a:noFill/>
            </a:ln>
            <a:effectLst/>
          </c:spPr>
          <c:invertIfNegative val="0"/>
          <c:cat>
            <c:numRef>
              <c:f>Sheet1!$A$3:$A$13</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Sheet1!$C$3:$C$13</c:f>
              <c:numCache>
                <c:formatCode>General</c:formatCode>
                <c:ptCount val="11"/>
                <c:pt idx="0">
                  <c:v>116</c:v>
                </c:pt>
                <c:pt idx="1">
                  <c:v>101</c:v>
                </c:pt>
                <c:pt idx="2">
                  <c:v>125</c:v>
                </c:pt>
                <c:pt idx="3">
                  <c:v>133</c:v>
                </c:pt>
                <c:pt idx="4">
                  <c:v>119</c:v>
                </c:pt>
                <c:pt idx="5">
                  <c:v>122</c:v>
                </c:pt>
                <c:pt idx="6">
                  <c:v>112</c:v>
                </c:pt>
                <c:pt idx="7">
                  <c:v>132</c:v>
                </c:pt>
                <c:pt idx="8">
                  <c:v>118</c:v>
                </c:pt>
                <c:pt idx="9">
                  <c:v>139</c:v>
                </c:pt>
                <c:pt idx="10">
                  <c:v>165</c:v>
                </c:pt>
              </c:numCache>
            </c:numRef>
          </c:val>
          <c:extLst>
            <c:ext xmlns:c16="http://schemas.microsoft.com/office/drawing/2014/chart" uri="{C3380CC4-5D6E-409C-BE32-E72D297353CC}">
              <c16:uniqueId val="{00000001-F8E4-4D68-8061-C405CB464BDF}"/>
            </c:ext>
          </c:extLst>
        </c:ser>
        <c:dLbls>
          <c:showLegendKey val="0"/>
          <c:showVal val="0"/>
          <c:showCatName val="0"/>
          <c:showSerName val="0"/>
          <c:showPercent val="0"/>
          <c:showBubbleSize val="0"/>
        </c:dLbls>
        <c:gapWidth val="219"/>
        <c:overlap val="-27"/>
        <c:axId val="708177608"/>
        <c:axId val="708177248"/>
      </c:barChart>
      <c:catAx>
        <c:axId val="708177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08177248"/>
        <c:crosses val="autoZero"/>
        <c:auto val="1"/>
        <c:lblAlgn val="ctr"/>
        <c:lblOffset val="100"/>
        <c:noMultiLvlLbl val="0"/>
      </c:catAx>
      <c:valAx>
        <c:axId val="708177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8177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Sheet1!$B$45</c:f>
              <c:strCache>
                <c:ptCount val="1"/>
                <c:pt idx="0">
                  <c:v>Traffic Fatalities</c:v>
                </c:pt>
              </c:strCache>
            </c:strRef>
          </c:tx>
          <c:spPr>
            <a:solidFill>
              <a:schemeClr val="accent1"/>
            </a:solidFill>
            <a:ln>
              <a:noFill/>
            </a:ln>
            <a:effectLst/>
          </c:spPr>
          <c:invertIfNegative val="0"/>
          <c:dLbls>
            <c:dLbl>
              <c:idx val="8"/>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701F-484D-93B8-81431061F3DA}"/>
                </c:ext>
              </c:extLst>
            </c:dLbl>
            <c:spPr>
              <a:solidFill>
                <a:schemeClr val="lt1"/>
              </a:solidFill>
              <a:ln w="12700" cap="flat" cmpd="sng" algn="ctr">
                <a:solidFill>
                  <a:schemeClr val="dk1"/>
                </a:solidFill>
                <a:prstDash val="solid"/>
                <a:miter lim="800000"/>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Sheet1!$C$44:$K$44</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Sheet1!$C$45:$K$45</c:f>
              <c:numCache>
                <c:formatCode>_(* #,##0_);_(* \(#,##0\);_(* "-"??_);_(@_)</c:formatCode>
                <c:ptCount val="9"/>
                <c:pt idx="0">
                  <c:v>30202</c:v>
                </c:pt>
                <c:pt idx="1">
                  <c:v>30056</c:v>
                </c:pt>
                <c:pt idx="2">
                  <c:v>32538</c:v>
                </c:pt>
                <c:pt idx="3">
                  <c:v>34748</c:v>
                </c:pt>
                <c:pt idx="4">
                  <c:v>34560</c:v>
                </c:pt>
                <c:pt idx="5">
                  <c:v>33919</c:v>
                </c:pt>
                <c:pt idx="6">
                  <c:v>33487</c:v>
                </c:pt>
                <c:pt idx="7">
                  <c:v>35766</c:v>
                </c:pt>
                <c:pt idx="8">
                  <c:v>42915</c:v>
                </c:pt>
              </c:numCache>
            </c:numRef>
          </c:val>
          <c:extLst>
            <c:ext xmlns:c16="http://schemas.microsoft.com/office/drawing/2014/chart" uri="{C3380CC4-5D6E-409C-BE32-E72D297353CC}">
              <c16:uniqueId val="{00000001-701F-484D-93B8-81431061F3DA}"/>
            </c:ext>
          </c:extLst>
        </c:ser>
        <c:dLbls>
          <c:showLegendKey val="0"/>
          <c:showVal val="0"/>
          <c:showCatName val="0"/>
          <c:showSerName val="0"/>
          <c:showPercent val="0"/>
          <c:showBubbleSize val="0"/>
        </c:dLbls>
        <c:gapWidth val="219"/>
        <c:overlap val="-27"/>
        <c:axId val="941137248"/>
        <c:axId val="941139048"/>
      </c:barChart>
      <c:catAx>
        <c:axId val="941137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41139048"/>
        <c:crosses val="autoZero"/>
        <c:auto val="1"/>
        <c:lblAlgn val="ctr"/>
        <c:lblOffset val="100"/>
        <c:noMultiLvlLbl val="0"/>
      </c:catAx>
      <c:valAx>
        <c:axId val="941139048"/>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1372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Vulnerable</a:t>
            </a:r>
            <a:r>
              <a:rPr lang="en-US" baseline="0"/>
              <a:t> User Fatalities - National</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Sheet1!$B$46</c:f>
              <c:strCache>
                <c:ptCount val="1"/>
                <c:pt idx="0">
                  <c:v>Motorcyclists</c:v>
                </c:pt>
              </c:strCache>
            </c:strRef>
          </c:tx>
          <c:spPr>
            <a:solidFill>
              <a:schemeClr val="accent1"/>
            </a:solidFill>
            <a:ln>
              <a:noFill/>
            </a:ln>
            <a:effectLst/>
          </c:spPr>
          <c:invertIfNegative val="0"/>
          <c:cat>
            <c:numRef>
              <c:f>Sheet1!$C$44:$K$44</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Sheet1!$C$46:$K$46</c:f>
              <c:numCache>
                <c:formatCode>_(* #,##0_);_(* \(#,##0\);_(* "-"??_);_(@_)</c:formatCode>
                <c:ptCount val="9"/>
                <c:pt idx="0">
                  <c:v>4692</c:v>
                </c:pt>
                <c:pt idx="1">
                  <c:v>4594</c:v>
                </c:pt>
                <c:pt idx="2">
                  <c:v>5029</c:v>
                </c:pt>
                <c:pt idx="3">
                  <c:v>5337</c:v>
                </c:pt>
                <c:pt idx="4">
                  <c:v>5226</c:v>
                </c:pt>
                <c:pt idx="5">
                  <c:v>5038</c:v>
                </c:pt>
                <c:pt idx="6">
                  <c:v>5044</c:v>
                </c:pt>
                <c:pt idx="7">
                  <c:v>5579</c:v>
                </c:pt>
                <c:pt idx="8">
                  <c:v>6101</c:v>
                </c:pt>
              </c:numCache>
            </c:numRef>
          </c:val>
          <c:extLst>
            <c:ext xmlns:c16="http://schemas.microsoft.com/office/drawing/2014/chart" uri="{C3380CC4-5D6E-409C-BE32-E72D297353CC}">
              <c16:uniqueId val="{00000000-B473-4710-A17A-4303266A8CAD}"/>
            </c:ext>
          </c:extLst>
        </c:ser>
        <c:ser>
          <c:idx val="1"/>
          <c:order val="1"/>
          <c:tx>
            <c:strRef>
              <c:f>Sheet1!$B$47</c:f>
              <c:strCache>
                <c:ptCount val="1"/>
                <c:pt idx="0">
                  <c:v>Pedestrians</c:v>
                </c:pt>
              </c:strCache>
            </c:strRef>
          </c:tx>
          <c:spPr>
            <a:solidFill>
              <a:schemeClr val="accent2"/>
            </a:solidFill>
            <a:ln>
              <a:noFill/>
            </a:ln>
            <a:effectLst/>
          </c:spPr>
          <c:invertIfNegative val="0"/>
          <c:cat>
            <c:numRef>
              <c:f>Sheet1!$C$44:$K$44</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Sheet1!$C$47:$K$47</c:f>
              <c:numCache>
                <c:formatCode>_(* #,##0_);_(* \(#,##0\);_(* "-"??_);_(@_)</c:formatCode>
                <c:ptCount val="9"/>
                <c:pt idx="0">
                  <c:v>4779</c:v>
                </c:pt>
                <c:pt idx="1">
                  <c:v>4910</c:v>
                </c:pt>
                <c:pt idx="2">
                  <c:v>5494</c:v>
                </c:pt>
                <c:pt idx="3">
                  <c:v>6080</c:v>
                </c:pt>
                <c:pt idx="4">
                  <c:v>6075</c:v>
                </c:pt>
                <c:pt idx="5">
                  <c:v>6374</c:v>
                </c:pt>
                <c:pt idx="6">
                  <c:v>6272</c:v>
                </c:pt>
                <c:pt idx="7">
                  <c:v>6516</c:v>
                </c:pt>
                <c:pt idx="8">
                  <c:v>7342</c:v>
                </c:pt>
              </c:numCache>
            </c:numRef>
          </c:val>
          <c:extLst>
            <c:ext xmlns:c16="http://schemas.microsoft.com/office/drawing/2014/chart" uri="{C3380CC4-5D6E-409C-BE32-E72D297353CC}">
              <c16:uniqueId val="{00000001-B473-4710-A17A-4303266A8CAD}"/>
            </c:ext>
          </c:extLst>
        </c:ser>
        <c:ser>
          <c:idx val="2"/>
          <c:order val="2"/>
          <c:tx>
            <c:strRef>
              <c:f>Sheet1!$B$48</c:f>
              <c:strCache>
                <c:ptCount val="1"/>
                <c:pt idx="0">
                  <c:v>Bicyclists</c:v>
                </c:pt>
              </c:strCache>
            </c:strRef>
          </c:tx>
          <c:spPr>
            <a:solidFill>
              <a:schemeClr val="accent3"/>
            </a:solidFill>
            <a:ln>
              <a:noFill/>
            </a:ln>
            <a:effectLst/>
          </c:spPr>
          <c:invertIfNegative val="0"/>
          <c:cat>
            <c:numRef>
              <c:f>Sheet1!$C$44:$K$44</c:f>
              <c:numCache>
                <c:formatCode>General</c:formatCode>
                <c:ptCount val="9"/>
                <c:pt idx="0">
                  <c:v>2013</c:v>
                </c:pt>
                <c:pt idx="1">
                  <c:v>2014</c:v>
                </c:pt>
                <c:pt idx="2">
                  <c:v>2015</c:v>
                </c:pt>
                <c:pt idx="3">
                  <c:v>2016</c:v>
                </c:pt>
                <c:pt idx="4">
                  <c:v>2017</c:v>
                </c:pt>
                <c:pt idx="5">
                  <c:v>2018</c:v>
                </c:pt>
                <c:pt idx="6">
                  <c:v>2019</c:v>
                </c:pt>
                <c:pt idx="7">
                  <c:v>2020</c:v>
                </c:pt>
                <c:pt idx="8">
                  <c:v>2021</c:v>
                </c:pt>
              </c:numCache>
            </c:numRef>
          </c:cat>
          <c:val>
            <c:numRef>
              <c:f>Sheet1!$C$48:$K$48</c:f>
              <c:numCache>
                <c:formatCode>_(* #,##0_);_(* \(#,##0\);_(* "-"??_);_(@_)</c:formatCode>
                <c:ptCount val="9"/>
                <c:pt idx="0">
                  <c:v>749</c:v>
                </c:pt>
                <c:pt idx="1">
                  <c:v>729</c:v>
                </c:pt>
                <c:pt idx="2">
                  <c:v>829</c:v>
                </c:pt>
                <c:pt idx="3">
                  <c:v>853</c:v>
                </c:pt>
                <c:pt idx="4">
                  <c:v>806</c:v>
                </c:pt>
                <c:pt idx="5">
                  <c:v>871</c:v>
                </c:pt>
                <c:pt idx="6">
                  <c:v>859</c:v>
                </c:pt>
                <c:pt idx="7">
                  <c:v>938</c:v>
                </c:pt>
                <c:pt idx="8">
                  <c:v>985</c:v>
                </c:pt>
              </c:numCache>
            </c:numRef>
          </c:val>
          <c:extLst>
            <c:ext xmlns:c16="http://schemas.microsoft.com/office/drawing/2014/chart" uri="{C3380CC4-5D6E-409C-BE32-E72D297353CC}">
              <c16:uniqueId val="{00000002-B473-4710-A17A-4303266A8CAD}"/>
            </c:ext>
          </c:extLst>
        </c:ser>
        <c:dLbls>
          <c:showLegendKey val="0"/>
          <c:showVal val="0"/>
          <c:showCatName val="0"/>
          <c:showSerName val="0"/>
          <c:showPercent val="0"/>
          <c:showBubbleSize val="0"/>
        </c:dLbls>
        <c:gapWidth val="219"/>
        <c:overlap val="-27"/>
        <c:axId val="941125368"/>
        <c:axId val="941125728"/>
      </c:barChart>
      <c:catAx>
        <c:axId val="94112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125728"/>
        <c:crosses val="autoZero"/>
        <c:auto val="1"/>
        <c:lblAlgn val="ctr"/>
        <c:lblOffset val="100"/>
        <c:noMultiLvlLbl val="0"/>
      </c:catAx>
      <c:valAx>
        <c:axId val="941125728"/>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1125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Motorcycle</a:t>
            </a:r>
            <a:r>
              <a:rPr lang="en-US" baseline="0"/>
              <a:t> Fatal Crashes By Year</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numRef>
              <c:f>Stats!$B$16:$K$16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Stats!$B$29:$K$29</c:f>
              <c:numCache>
                <c:formatCode>General</c:formatCode>
                <c:ptCount val="10"/>
                <c:pt idx="0">
                  <c:v>19</c:v>
                </c:pt>
                <c:pt idx="1">
                  <c:v>12</c:v>
                </c:pt>
                <c:pt idx="2">
                  <c:v>19</c:v>
                </c:pt>
                <c:pt idx="3">
                  <c:v>15</c:v>
                </c:pt>
                <c:pt idx="4">
                  <c:v>10</c:v>
                </c:pt>
                <c:pt idx="5">
                  <c:v>17</c:v>
                </c:pt>
                <c:pt idx="6">
                  <c:v>16</c:v>
                </c:pt>
                <c:pt idx="7">
                  <c:v>14</c:v>
                </c:pt>
                <c:pt idx="8">
                  <c:v>23</c:v>
                </c:pt>
                <c:pt idx="9">
                  <c:v>19</c:v>
                </c:pt>
              </c:numCache>
            </c:numRef>
          </c:val>
          <c:extLst>
            <c:ext xmlns:c16="http://schemas.microsoft.com/office/drawing/2014/chart" uri="{C3380CC4-5D6E-409C-BE32-E72D297353CC}">
              <c16:uniqueId val="{00000000-78D7-4462-B516-738D1BC3AD6D}"/>
            </c:ext>
          </c:extLst>
        </c:ser>
        <c:dLbls>
          <c:showLegendKey val="0"/>
          <c:showVal val="0"/>
          <c:showCatName val="0"/>
          <c:showSerName val="0"/>
          <c:showPercent val="0"/>
          <c:showBubbleSize val="0"/>
        </c:dLbls>
        <c:gapWidth val="219"/>
        <c:overlap val="-27"/>
        <c:axId val="1311939128"/>
        <c:axId val="1311944168"/>
      </c:barChart>
      <c:catAx>
        <c:axId val="1311939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11944168"/>
        <c:crosses val="autoZero"/>
        <c:auto val="1"/>
        <c:lblAlgn val="ctr"/>
        <c:lblOffset val="100"/>
        <c:noMultiLvlLbl val="0"/>
      </c:catAx>
      <c:valAx>
        <c:axId val="1311944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1939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Pedestrian</a:t>
            </a:r>
            <a:r>
              <a:rPr lang="en-US" baseline="0"/>
              <a:t> Fatal Crashes by Year</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numRef>
              <c:f>Stats!$B$30:$K$30</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Stats!$B$43:$K$43</c:f>
              <c:numCache>
                <c:formatCode>General</c:formatCode>
                <c:ptCount val="10"/>
                <c:pt idx="0">
                  <c:v>25</c:v>
                </c:pt>
                <c:pt idx="1">
                  <c:v>26</c:v>
                </c:pt>
                <c:pt idx="2">
                  <c:v>36</c:v>
                </c:pt>
                <c:pt idx="3">
                  <c:v>27</c:v>
                </c:pt>
                <c:pt idx="4">
                  <c:v>33</c:v>
                </c:pt>
                <c:pt idx="5">
                  <c:v>24</c:v>
                </c:pt>
                <c:pt idx="6">
                  <c:v>31</c:v>
                </c:pt>
                <c:pt idx="7">
                  <c:v>25</c:v>
                </c:pt>
                <c:pt idx="8">
                  <c:v>29</c:v>
                </c:pt>
                <c:pt idx="9">
                  <c:v>33</c:v>
                </c:pt>
              </c:numCache>
            </c:numRef>
          </c:val>
          <c:extLst>
            <c:ext xmlns:c16="http://schemas.microsoft.com/office/drawing/2014/chart" uri="{C3380CC4-5D6E-409C-BE32-E72D297353CC}">
              <c16:uniqueId val="{00000000-88B8-4922-950E-7F9278D1D737}"/>
            </c:ext>
          </c:extLst>
        </c:ser>
        <c:dLbls>
          <c:showLegendKey val="0"/>
          <c:showVal val="0"/>
          <c:showCatName val="0"/>
          <c:showSerName val="0"/>
          <c:showPercent val="0"/>
          <c:showBubbleSize val="0"/>
        </c:dLbls>
        <c:gapWidth val="219"/>
        <c:overlap val="-27"/>
        <c:axId val="534104504"/>
        <c:axId val="534096584"/>
      </c:barChart>
      <c:catAx>
        <c:axId val="534104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34096584"/>
        <c:crosses val="autoZero"/>
        <c:auto val="1"/>
        <c:lblAlgn val="ctr"/>
        <c:lblOffset val="100"/>
        <c:noMultiLvlLbl val="0"/>
      </c:catAx>
      <c:valAx>
        <c:axId val="534096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104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Traffic</a:t>
            </a:r>
            <a:r>
              <a:rPr lang="en-US" baseline="0"/>
              <a:t> Fatalities Through The Year</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2018 - 2022 Average</c:v>
          </c:tx>
          <c:spPr>
            <a:ln w="28575" cap="rnd">
              <a:solidFill>
                <a:schemeClr val="accent1"/>
              </a:solidFill>
              <a:round/>
            </a:ln>
            <a:effectLst/>
          </c:spPr>
          <c:marker>
            <c:symbol val="none"/>
          </c:marker>
          <c:cat>
            <c:strRef>
              <c:f>Sheet1!$A$16:$A$27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Sheet1!$G$16:$G$27</c:f>
              <c:numCache>
                <c:formatCode>General</c:formatCode>
                <c:ptCount val="12"/>
                <c:pt idx="0">
                  <c:v>8</c:v>
                </c:pt>
                <c:pt idx="1">
                  <c:v>16.600000000000001</c:v>
                </c:pt>
                <c:pt idx="2">
                  <c:v>24.8</c:v>
                </c:pt>
                <c:pt idx="3">
                  <c:v>31.4</c:v>
                </c:pt>
                <c:pt idx="4">
                  <c:v>44.6</c:v>
                </c:pt>
                <c:pt idx="5">
                  <c:v>54.2</c:v>
                </c:pt>
                <c:pt idx="6">
                  <c:v>68.2</c:v>
                </c:pt>
                <c:pt idx="7">
                  <c:v>80</c:v>
                </c:pt>
                <c:pt idx="8">
                  <c:v>94.4</c:v>
                </c:pt>
                <c:pt idx="9">
                  <c:v>109.4</c:v>
                </c:pt>
                <c:pt idx="10">
                  <c:v>120.6</c:v>
                </c:pt>
                <c:pt idx="11">
                  <c:v>133</c:v>
                </c:pt>
              </c:numCache>
            </c:numRef>
          </c:val>
          <c:smooth val="0"/>
          <c:extLst>
            <c:ext xmlns:c16="http://schemas.microsoft.com/office/drawing/2014/chart" uri="{C3380CC4-5D6E-409C-BE32-E72D297353CC}">
              <c16:uniqueId val="{00000000-5C6E-47BA-859B-EFD86DE3C6DB}"/>
            </c:ext>
          </c:extLst>
        </c:ser>
        <c:ser>
          <c:idx val="1"/>
          <c:order val="1"/>
          <c:tx>
            <c:strRef>
              <c:f>Sheet1!$F$15</c:f>
              <c:strCache>
                <c:ptCount val="1"/>
                <c:pt idx="0">
                  <c:v>2022</c:v>
                </c:pt>
              </c:strCache>
            </c:strRef>
          </c:tx>
          <c:spPr>
            <a:ln w="28575" cap="rnd">
              <a:solidFill>
                <a:schemeClr val="accent2"/>
              </a:solidFill>
              <a:round/>
            </a:ln>
            <a:effectLst/>
          </c:spPr>
          <c:marker>
            <c:symbol val="none"/>
          </c:marker>
          <c:cat>
            <c:strRef>
              <c:f>Sheet1!$A$16:$A$27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Sheet1!$F$16:$F$27</c:f>
              <c:numCache>
                <c:formatCode>General</c:formatCode>
                <c:ptCount val="12"/>
                <c:pt idx="0">
                  <c:v>10</c:v>
                </c:pt>
                <c:pt idx="1">
                  <c:v>29</c:v>
                </c:pt>
                <c:pt idx="2">
                  <c:v>40</c:v>
                </c:pt>
                <c:pt idx="3">
                  <c:v>48</c:v>
                </c:pt>
                <c:pt idx="4">
                  <c:v>61</c:v>
                </c:pt>
                <c:pt idx="5">
                  <c:v>76</c:v>
                </c:pt>
                <c:pt idx="6">
                  <c:v>86</c:v>
                </c:pt>
                <c:pt idx="7">
                  <c:v>97</c:v>
                </c:pt>
                <c:pt idx="8">
                  <c:v>111</c:v>
                </c:pt>
                <c:pt idx="9">
                  <c:v>128</c:v>
                </c:pt>
                <c:pt idx="10">
                  <c:v>144</c:v>
                </c:pt>
                <c:pt idx="11">
                  <c:v>165</c:v>
                </c:pt>
              </c:numCache>
            </c:numRef>
          </c:val>
          <c:smooth val="0"/>
          <c:extLst>
            <c:ext xmlns:c16="http://schemas.microsoft.com/office/drawing/2014/chart" uri="{C3380CC4-5D6E-409C-BE32-E72D297353CC}">
              <c16:uniqueId val="{00000001-5C6E-47BA-859B-EFD86DE3C6DB}"/>
            </c:ext>
          </c:extLst>
        </c:ser>
        <c:ser>
          <c:idx val="2"/>
          <c:order val="2"/>
          <c:tx>
            <c:strRef>
              <c:f>Sheet1!$H$15</c:f>
              <c:strCache>
                <c:ptCount val="1"/>
                <c:pt idx="0">
                  <c:v>2023</c:v>
                </c:pt>
              </c:strCache>
            </c:strRef>
          </c:tx>
          <c:spPr>
            <a:ln w="28575" cap="rnd">
              <a:solidFill>
                <a:schemeClr val="accent3"/>
              </a:solidFill>
              <a:round/>
            </a:ln>
            <a:effectLst/>
          </c:spPr>
          <c:marker>
            <c:symbol val="none"/>
          </c:marker>
          <c:trendline>
            <c:spPr>
              <a:ln w="44450" cap="rnd">
                <a:solidFill>
                  <a:schemeClr val="accent3"/>
                </a:solidFill>
                <a:prstDash val="sysDot"/>
              </a:ln>
              <a:effectLst/>
            </c:spPr>
            <c:trendlineType val="linear"/>
            <c:dispRSqr val="0"/>
            <c:dispEq val="0"/>
          </c:trendline>
          <c:cat>
            <c:strRef>
              <c:f>Sheet1!$A$16:$A$27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Sheet1!$H$16:$H$27</c:f>
              <c:numCache>
                <c:formatCode>General</c:formatCode>
                <c:ptCount val="12"/>
                <c:pt idx="0">
                  <c:v>11</c:v>
                </c:pt>
                <c:pt idx="1">
                  <c:v>21</c:v>
                </c:pt>
                <c:pt idx="2">
                  <c:v>33</c:v>
                </c:pt>
                <c:pt idx="3">
                  <c:v>52</c:v>
                </c:pt>
              </c:numCache>
            </c:numRef>
          </c:val>
          <c:smooth val="0"/>
          <c:extLst>
            <c:ext xmlns:c16="http://schemas.microsoft.com/office/drawing/2014/chart" uri="{C3380CC4-5D6E-409C-BE32-E72D297353CC}">
              <c16:uniqueId val="{00000003-5C6E-47BA-859B-EFD86DE3C6DB}"/>
            </c:ext>
          </c:extLst>
        </c:ser>
        <c:dLbls>
          <c:showLegendKey val="0"/>
          <c:showVal val="0"/>
          <c:showCatName val="0"/>
          <c:showSerName val="0"/>
          <c:showPercent val="0"/>
          <c:showBubbleSize val="0"/>
        </c:dLbls>
        <c:smooth val="0"/>
        <c:axId val="940377928"/>
        <c:axId val="940380088"/>
      </c:lineChart>
      <c:catAx>
        <c:axId val="94037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380088"/>
        <c:crosses val="autoZero"/>
        <c:auto val="1"/>
        <c:lblAlgn val="ctr"/>
        <c:lblOffset val="100"/>
        <c:noMultiLvlLbl val="0"/>
      </c:catAx>
      <c:valAx>
        <c:axId val="940380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377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Traffic</a:t>
            </a:r>
            <a:r>
              <a:rPr lang="en-US" baseline="0"/>
              <a:t> Fatalities By Month</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2018 - 2022 Average</c:v>
          </c:tx>
          <c:spPr>
            <a:ln w="28575" cap="rnd">
              <a:solidFill>
                <a:schemeClr val="accent1"/>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Sheet1!$G$2:$G$13</c:f>
              <c:numCache>
                <c:formatCode>General</c:formatCode>
                <c:ptCount val="12"/>
                <c:pt idx="0">
                  <c:v>8</c:v>
                </c:pt>
                <c:pt idx="1">
                  <c:v>8.6</c:v>
                </c:pt>
                <c:pt idx="2">
                  <c:v>8.1999999999999993</c:v>
                </c:pt>
                <c:pt idx="3">
                  <c:v>6.6</c:v>
                </c:pt>
                <c:pt idx="4">
                  <c:v>13.2</c:v>
                </c:pt>
                <c:pt idx="5">
                  <c:v>9.6</c:v>
                </c:pt>
                <c:pt idx="6">
                  <c:v>14</c:v>
                </c:pt>
                <c:pt idx="7">
                  <c:v>11.8</c:v>
                </c:pt>
                <c:pt idx="8">
                  <c:v>14.4</c:v>
                </c:pt>
                <c:pt idx="9">
                  <c:v>15</c:v>
                </c:pt>
                <c:pt idx="10">
                  <c:v>11.2</c:v>
                </c:pt>
                <c:pt idx="11">
                  <c:v>12.4</c:v>
                </c:pt>
              </c:numCache>
            </c:numRef>
          </c:val>
          <c:smooth val="0"/>
          <c:extLst>
            <c:ext xmlns:c16="http://schemas.microsoft.com/office/drawing/2014/chart" uri="{C3380CC4-5D6E-409C-BE32-E72D297353CC}">
              <c16:uniqueId val="{00000000-2FB1-4F0C-9C8F-06BB71C3E576}"/>
            </c:ext>
          </c:extLst>
        </c:ser>
        <c:ser>
          <c:idx val="1"/>
          <c:order val="1"/>
          <c:tx>
            <c:strRef>
              <c:f>Sheet1!$F$1</c:f>
              <c:strCache>
                <c:ptCount val="1"/>
                <c:pt idx="0">
                  <c:v>2022</c:v>
                </c:pt>
              </c:strCache>
            </c:strRef>
          </c:tx>
          <c:spPr>
            <a:ln w="28575" cap="rnd">
              <a:solidFill>
                <a:schemeClr val="accent2"/>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Sheet1!$F$2:$F$13</c:f>
              <c:numCache>
                <c:formatCode>General</c:formatCode>
                <c:ptCount val="12"/>
                <c:pt idx="0">
                  <c:v>10</c:v>
                </c:pt>
                <c:pt idx="1">
                  <c:v>19</c:v>
                </c:pt>
                <c:pt idx="2">
                  <c:v>11</c:v>
                </c:pt>
                <c:pt idx="3">
                  <c:v>8</c:v>
                </c:pt>
                <c:pt idx="4">
                  <c:v>13</c:v>
                </c:pt>
                <c:pt idx="5">
                  <c:v>15</c:v>
                </c:pt>
                <c:pt idx="6">
                  <c:v>10</c:v>
                </c:pt>
                <c:pt idx="7">
                  <c:v>11</c:v>
                </c:pt>
                <c:pt idx="8">
                  <c:v>14</c:v>
                </c:pt>
                <c:pt idx="9">
                  <c:v>17</c:v>
                </c:pt>
                <c:pt idx="10">
                  <c:v>16</c:v>
                </c:pt>
                <c:pt idx="11">
                  <c:v>21</c:v>
                </c:pt>
              </c:numCache>
            </c:numRef>
          </c:val>
          <c:smooth val="0"/>
          <c:extLst>
            <c:ext xmlns:c16="http://schemas.microsoft.com/office/drawing/2014/chart" uri="{C3380CC4-5D6E-409C-BE32-E72D297353CC}">
              <c16:uniqueId val="{00000001-2FB1-4F0C-9C8F-06BB71C3E576}"/>
            </c:ext>
          </c:extLst>
        </c:ser>
        <c:ser>
          <c:idx val="2"/>
          <c:order val="2"/>
          <c:tx>
            <c:strRef>
              <c:f>Sheet1!$H$1</c:f>
              <c:strCache>
                <c:ptCount val="1"/>
                <c:pt idx="0">
                  <c:v>2023</c:v>
                </c:pt>
              </c:strCache>
            </c:strRef>
          </c:tx>
          <c:spPr>
            <a:ln w="28575" cap="rnd">
              <a:solidFill>
                <a:schemeClr val="accent3"/>
              </a:solidFill>
              <a:round/>
            </a:ln>
            <a:effectLst/>
          </c:spPr>
          <c:marker>
            <c:symbol val="none"/>
          </c:marker>
          <c:cat>
            <c:strRef>
              <c:f>Sheet1!$A$2:$A$13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Sheet1!$H$2:$H$5</c:f>
              <c:numCache>
                <c:formatCode>General</c:formatCode>
                <c:ptCount val="4"/>
                <c:pt idx="0">
                  <c:v>11</c:v>
                </c:pt>
                <c:pt idx="1">
                  <c:v>10</c:v>
                </c:pt>
                <c:pt idx="2">
                  <c:v>12</c:v>
                </c:pt>
                <c:pt idx="3">
                  <c:v>19</c:v>
                </c:pt>
              </c:numCache>
            </c:numRef>
          </c:val>
          <c:smooth val="0"/>
          <c:extLst>
            <c:ext xmlns:c16="http://schemas.microsoft.com/office/drawing/2014/chart" uri="{C3380CC4-5D6E-409C-BE32-E72D297353CC}">
              <c16:uniqueId val="{00000002-2FB1-4F0C-9C8F-06BB71C3E576}"/>
            </c:ext>
          </c:extLst>
        </c:ser>
        <c:dLbls>
          <c:showLegendKey val="0"/>
          <c:showVal val="0"/>
          <c:showCatName val="0"/>
          <c:showSerName val="0"/>
          <c:showPercent val="0"/>
          <c:showBubbleSize val="0"/>
        </c:dLbls>
        <c:smooth val="0"/>
        <c:axId val="940370008"/>
        <c:axId val="940367128"/>
      </c:lineChart>
      <c:catAx>
        <c:axId val="940370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367128"/>
        <c:crosses val="autoZero"/>
        <c:auto val="1"/>
        <c:lblAlgn val="ctr"/>
        <c:lblOffset val="100"/>
        <c:noMultiLvlLbl val="0"/>
      </c:catAx>
      <c:valAx>
        <c:axId val="940367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40370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Fatality Crash</a:t>
            </a:r>
            <a:r>
              <a:rPr lang="en-US" baseline="0" dirty="0"/>
              <a:t> Factors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c:v>
                </c:pt>
              </c:strCache>
            </c:strRef>
          </c:tx>
          <c:spPr>
            <a:solidFill>
              <a:schemeClr val="accent1"/>
            </a:solidFill>
            <a:ln>
              <a:noFill/>
            </a:ln>
            <a:effectLst/>
          </c:spPr>
          <c:invertIfNegative val="0"/>
          <c:cat>
            <c:strRef>
              <c:f>Sheet1!$A$2:$A$7</c:f>
              <c:strCache>
                <c:ptCount val="6"/>
                <c:pt idx="0">
                  <c:v>Intersection Related Crashes</c:v>
                </c:pt>
                <c:pt idx="1">
                  <c:v>Head on Collisions</c:v>
                </c:pt>
                <c:pt idx="2">
                  <c:v>Single Vehicle Roadway Departures</c:v>
                </c:pt>
                <c:pt idx="3">
                  <c:v>Veh-Veh + Ped Crashes</c:v>
                </c:pt>
                <c:pt idx="4">
                  <c:v>Hit From Behind Crashes</c:v>
                </c:pt>
                <c:pt idx="5">
                  <c:v>Misc</c:v>
                </c:pt>
              </c:strCache>
            </c:strRef>
          </c:cat>
          <c:val>
            <c:numRef>
              <c:f>Sheet1!$B$2:$B$7</c:f>
              <c:numCache>
                <c:formatCode>General</c:formatCode>
                <c:ptCount val="6"/>
                <c:pt idx="0">
                  <c:v>25</c:v>
                </c:pt>
                <c:pt idx="1">
                  <c:v>15</c:v>
                </c:pt>
                <c:pt idx="2">
                  <c:v>18</c:v>
                </c:pt>
                <c:pt idx="3">
                  <c:v>36</c:v>
                </c:pt>
                <c:pt idx="4">
                  <c:v>12</c:v>
                </c:pt>
                <c:pt idx="5">
                  <c:v>5</c:v>
                </c:pt>
              </c:numCache>
            </c:numRef>
          </c:val>
          <c:extLst>
            <c:ext xmlns:c16="http://schemas.microsoft.com/office/drawing/2014/chart" uri="{C3380CC4-5D6E-409C-BE32-E72D297353CC}">
              <c16:uniqueId val="{00000000-F623-48DD-85F3-EEF25669602D}"/>
            </c:ext>
          </c:extLst>
        </c:ser>
        <c:ser>
          <c:idx val="1"/>
          <c:order val="1"/>
          <c:tx>
            <c:strRef>
              <c:f>Sheet1!$C$1</c:f>
              <c:strCache>
                <c:ptCount val="1"/>
                <c:pt idx="0">
                  <c:v>2019</c:v>
                </c:pt>
              </c:strCache>
            </c:strRef>
          </c:tx>
          <c:spPr>
            <a:solidFill>
              <a:schemeClr val="accent2"/>
            </a:solidFill>
            <a:ln>
              <a:noFill/>
            </a:ln>
            <a:effectLst/>
          </c:spPr>
          <c:invertIfNegative val="0"/>
          <c:cat>
            <c:strRef>
              <c:f>Sheet1!$A$2:$A$7</c:f>
              <c:strCache>
                <c:ptCount val="6"/>
                <c:pt idx="0">
                  <c:v>Intersection Related Crashes</c:v>
                </c:pt>
                <c:pt idx="1">
                  <c:v>Head on Collisions</c:v>
                </c:pt>
                <c:pt idx="2">
                  <c:v>Single Vehicle Roadway Departures</c:v>
                </c:pt>
                <c:pt idx="3">
                  <c:v>Veh-Veh + Ped Crashes</c:v>
                </c:pt>
                <c:pt idx="4">
                  <c:v>Hit From Behind Crashes</c:v>
                </c:pt>
                <c:pt idx="5">
                  <c:v>Misc</c:v>
                </c:pt>
              </c:strCache>
            </c:strRef>
          </c:cat>
          <c:val>
            <c:numRef>
              <c:f>Sheet1!$C$2:$C$7</c:f>
              <c:numCache>
                <c:formatCode>General</c:formatCode>
                <c:ptCount val="6"/>
                <c:pt idx="0">
                  <c:v>40</c:v>
                </c:pt>
                <c:pt idx="1">
                  <c:v>5</c:v>
                </c:pt>
                <c:pt idx="2">
                  <c:v>30</c:v>
                </c:pt>
                <c:pt idx="3">
                  <c:v>34</c:v>
                </c:pt>
                <c:pt idx="4">
                  <c:v>16</c:v>
                </c:pt>
                <c:pt idx="5">
                  <c:v>8</c:v>
                </c:pt>
              </c:numCache>
            </c:numRef>
          </c:val>
          <c:extLst>
            <c:ext xmlns:c16="http://schemas.microsoft.com/office/drawing/2014/chart" uri="{C3380CC4-5D6E-409C-BE32-E72D297353CC}">
              <c16:uniqueId val="{00000001-F623-48DD-85F3-EEF25669602D}"/>
            </c:ext>
          </c:extLst>
        </c:ser>
        <c:ser>
          <c:idx val="2"/>
          <c:order val="2"/>
          <c:tx>
            <c:strRef>
              <c:f>Sheet1!$D$1</c:f>
              <c:strCache>
                <c:ptCount val="1"/>
                <c:pt idx="0">
                  <c:v>2020</c:v>
                </c:pt>
              </c:strCache>
            </c:strRef>
          </c:tx>
          <c:spPr>
            <a:solidFill>
              <a:schemeClr val="accent3"/>
            </a:solidFill>
            <a:ln>
              <a:noFill/>
            </a:ln>
            <a:effectLst/>
          </c:spPr>
          <c:invertIfNegative val="0"/>
          <c:cat>
            <c:strRef>
              <c:f>Sheet1!$A$2:$A$7</c:f>
              <c:strCache>
                <c:ptCount val="6"/>
                <c:pt idx="0">
                  <c:v>Intersection Related Crashes</c:v>
                </c:pt>
                <c:pt idx="1">
                  <c:v>Head on Collisions</c:v>
                </c:pt>
                <c:pt idx="2">
                  <c:v>Single Vehicle Roadway Departures</c:v>
                </c:pt>
                <c:pt idx="3">
                  <c:v>Veh-Veh + Ped Crashes</c:v>
                </c:pt>
                <c:pt idx="4">
                  <c:v>Hit From Behind Crashes</c:v>
                </c:pt>
                <c:pt idx="5">
                  <c:v>Misc</c:v>
                </c:pt>
              </c:strCache>
            </c:strRef>
          </c:cat>
          <c:val>
            <c:numRef>
              <c:f>Sheet1!$D$2:$D$7</c:f>
              <c:numCache>
                <c:formatCode>General</c:formatCode>
                <c:ptCount val="6"/>
                <c:pt idx="0">
                  <c:v>33</c:v>
                </c:pt>
                <c:pt idx="1">
                  <c:v>15</c:v>
                </c:pt>
                <c:pt idx="2">
                  <c:v>28</c:v>
                </c:pt>
                <c:pt idx="3">
                  <c:v>32</c:v>
                </c:pt>
                <c:pt idx="4">
                  <c:v>9</c:v>
                </c:pt>
                <c:pt idx="5">
                  <c:v>0</c:v>
                </c:pt>
              </c:numCache>
            </c:numRef>
          </c:val>
          <c:extLst>
            <c:ext xmlns:c16="http://schemas.microsoft.com/office/drawing/2014/chart" uri="{C3380CC4-5D6E-409C-BE32-E72D297353CC}">
              <c16:uniqueId val="{00000002-F623-48DD-85F3-EEF25669602D}"/>
            </c:ext>
          </c:extLst>
        </c:ser>
        <c:ser>
          <c:idx val="3"/>
          <c:order val="3"/>
          <c:tx>
            <c:strRef>
              <c:f>Sheet1!$E$1</c:f>
              <c:strCache>
                <c:ptCount val="1"/>
                <c:pt idx="0">
                  <c:v>2021</c:v>
                </c:pt>
              </c:strCache>
            </c:strRef>
          </c:tx>
          <c:spPr>
            <a:solidFill>
              <a:schemeClr val="accent4"/>
            </a:solidFill>
            <a:ln>
              <a:noFill/>
            </a:ln>
            <a:effectLst/>
          </c:spPr>
          <c:invertIfNegative val="0"/>
          <c:cat>
            <c:strRef>
              <c:f>Sheet1!$A$2:$A$7</c:f>
              <c:strCache>
                <c:ptCount val="6"/>
                <c:pt idx="0">
                  <c:v>Intersection Related Crashes</c:v>
                </c:pt>
                <c:pt idx="1">
                  <c:v>Head on Collisions</c:v>
                </c:pt>
                <c:pt idx="2">
                  <c:v>Single Vehicle Roadway Departures</c:v>
                </c:pt>
                <c:pt idx="3">
                  <c:v>Veh-Veh + Ped Crashes</c:v>
                </c:pt>
                <c:pt idx="4">
                  <c:v>Hit From Behind Crashes</c:v>
                </c:pt>
                <c:pt idx="5">
                  <c:v>Misc</c:v>
                </c:pt>
              </c:strCache>
            </c:strRef>
          </c:cat>
          <c:val>
            <c:numRef>
              <c:f>Sheet1!$E$2:$E$7</c:f>
              <c:numCache>
                <c:formatCode>General</c:formatCode>
                <c:ptCount val="6"/>
                <c:pt idx="0">
                  <c:v>48</c:v>
                </c:pt>
                <c:pt idx="1">
                  <c:v>14</c:v>
                </c:pt>
                <c:pt idx="2">
                  <c:v>30</c:v>
                </c:pt>
                <c:pt idx="3">
                  <c:v>40</c:v>
                </c:pt>
                <c:pt idx="4">
                  <c:v>7</c:v>
                </c:pt>
                <c:pt idx="5">
                  <c:v>0</c:v>
                </c:pt>
              </c:numCache>
            </c:numRef>
          </c:val>
          <c:extLst>
            <c:ext xmlns:c16="http://schemas.microsoft.com/office/drawing/2014/chart" uri="{C3380CC4-5D6E-409C-BE32-E72D297353CC}">
              <c16:uniqueId val="{00000003-F623-48DD-85F3-EEF25669602D}"/>
            </c:ext>
          </c:extLst>
        </c:ser>
        <c:ser>
          <c:idx val="4"/>
          <c:order val="4"/>
          <c:tx>
            <c:strRef>
              <c:f>Sheet1!$F$1</c:f>
              <c:strCache>
                <c:ptCount val="1"/>
                <c:pt idx="0">
                  <c:v>2022</c:v>
                </c:pt>
              </c:strCache>
            </c:strRef>
          </c:tx>
          <c:spPr>
            <a:solidFill>
              <a:schemeClr val="accent5"/>
            </a:solidFill>
            <a:ln>
              <a:noFill/>
            </a:ln>
            <a:effectLst/>
          </c:spPr>
          <c:invertIfNegative val="0"/>
          <c:cat>
            <c:strRef>
              <c:f>Sheet1!$A$2:$A$7</c:f>
              <c:strCache>
                <c:ptCount val="6"/>
                <c:pt idx="0">
                  <c:v>Intersection Related Crashes</c:v>
                </c:pt>
                <c:pt idx="1">
                  <c:v>Head on Collisions</c:v>
                </c:pt>
                <c:pt idx="2">
                  <c:v>Single Vehicle Roadway Departures</c:v>
                </c:pt>
                <c:pt idx="3">
                  <c:v>Veh-Veh + Ped Crashes</c:v>
                </c:pt>
                <c:pt idx="4">
                  <c:v>Hit From Behind Crashes</c:v>
                </c:pt>
                <c:pt idx="5">
                  <c:v>Misc</c:v>
                </c:pt>
              </c:strCache>
            </c:strRef>
          </c:cat>
          <c:val>
            <c:numRef>
              <c:f>Sheet1!$F$2:$F$7</c:f>
              <c:numCache>
                <c:formatCode>General</c:formatCode>
                <c:ptCount val="6"/>
                <c:pt idx="0">
                  <c:v>36</c:v>
                </c:pt>
                <c:pt idx="1">
                  <c:v>21</c:v>
                </c:pt>
                <c:pt idx="2">
                  <c:v>18</c:v>
                </c:pt>
                <c:pt idx="3">
                  <c:v>24</c:v>
                </c:pt>
                <c:pt idx="4">
                  <c:v>8</c:v>
                </c:pt>
                <c:pt idx="5">
                  <c:v>0</c:v>
                </c:pt>
              </c:numCache>
            </c:numRef>
          </c:val>
          <c:extLst>
            <c:ext xmlns:c16="http://schemas.microsoft.com/office/drawing/2014/chart" uri="{C3380CC4-5D6E-409C-BE32-E72D297353CC}">
              <c16:uniqueId val="{00000004-F623-48DD-85F3-EEF25669602D}"/>
            </c:ext>
          </c:extLst>
        </c:ser>
        <c:dLbls>
          <c:showLegendKey val="0"/>
          <c:showVal val="0"/>
          <c:showCatName val="0"/>
          <c:showSerName val="0"/>
          <c:showPercent val="0"/>
          <c:showBubbleSize val="0"/>
        </c:dLbls>
        <c:gapWidth val="219"/>
        <c:overlap val="-27"/>
        <c:axId val="810995000"/>
        <c:axId val="810995360"/>
      </c:barChart>
      <c:catAx>
        <c:axId val="810995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10995360"/>
        <c:crosses val="autoZero"/>
        <c:auto val="1"/>
        <c:lblAlgn val="ctr"/>
        <c:lblOffset val="100"/>
        <c:noMultiLvlLbl val="0"/>
      </c:catAx>
      <c:valAx>
        <c:axId val="810995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995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Fatality Rate VMT</a:t>
            </a:r>
            <a:r>
              <a:rPr lang="en-US" baseline="0"/>
              <a:t> vs Percentage of Drivers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Pt>
            <c:idx val="7"/>
            <c:marker>
              <c:symbol val="circle"/>
              <c:size val="5"/>
              <c:spPr>
                <a:solidFill>
                  <a:srgbClr val="FF0000"/>
                </a:solidFill>
                <a:ln w="9525">
                  <a:solidFill>
                    <a:schemeClr val="accent1"/>
                  </a:solidFill>
                </a:ln>
                <a:effectLst/>
              </c:spPr>
            </c:marker>
            <c:bubble3D val="0"/>
            <c:extLst>
              <c:ext xmlns:c16="http://schemas.microsoft.com/office/drawing/2014/chart" uri="{C3380CC4-5D6E-409C-BE32-E72D297353CC}">
                <c16:uniqueId val="{00000000-16DF-4771-AAF9-86CEBC8A8295}"/>
              </c:ext>
            </c:extLst>
          </c:dPt>
          <c:dLbls>
            <c:dLbl>
              <c:idx val="0"/>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EC3C7258-0415-467A-A188-1672FA42BDA2}"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16DF-4771-AAF9-86CEBC8A8295}"/>
                </c:ext>
              </c:extLst>
            </c:dLbl>
            <c:dLbl>
              <c:idx val="1"/>
              <c:layout>
                <c:manualLayout>
                  <c:x val="-3.3444069192039842E-2"/>
                  <c:y val="6.3236797907642072E-3"/>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EB5835D6-6E34-4A99-9791-FFB977714FBE}"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16DF-4771-AAF9-86CEBC8A8295}"/>
                </c:ext>
              </c:extLst>
            </c:dLbl>
            <c:dLbl>
              <c:idx val="2"/>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718CD6B8-080E-45CB-BCDD-A29AC16E4426}"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16DF-4771-AAF9-86CEBC8A8295}"/>
                </c:ext>
              </c:extLst>
            </c:dLbl>
            <c:dLbl>
              <c:idx val="3"/>
              <c:layout>
                <c:manualLayout>
                  <c:x val="-1.3377627676815896E-2"/>
                  <c:y val="2.5294719163056791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F130DE5D-C5EC-4365-9572-CA4996BFF2C7}" type="CELLRANGE">
                      <a:rPr lang="en-US">
                        <a:solidFill>
                          <a:schemeClr val="bg1"/>
                        </a:solidFill>
                      </a:rPr>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16DF-4771-AAF9-86CEBC8A8295}"/>
                </c:ext>
              </c:extLst>
            </c:dLbl>
            <c:dLbl>
              <c:idx val="4"/>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EDFBDD34-08D9-4523-B935-2510D9B0B23B}"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16DF-4771-AAF9-86CEBC8A8295}"/>
                </c:ext>
              </c:extLst>
            </c:dLbl>
            <c:dLbl>
              <c:idx val="5"/>
              <c:layout>
                <c:manualLayout>
                  <c:x val="1.3377627676815896E-2"/>
                  <c:y val="3.1618398953821035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19E70082-7B89-48C0-8B45-91A666237FF0}" type="CELLRANGE">
                      <a:rPr lang="en-US">
                        <a:solidFill>
                          <a:schemeClr val="bg1"/>
                        </a:solidFill>
                      </a:rPr>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16DF-4771-AAF9-86CEBC8A8295}"/>
                </c:ext>
              </c:extLst>
            </c:dLbl>
            <c:dLbl>
              <c:idx val="6"/>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EDDDBDE9-90A8-45BA-A827-0E2E63781D23}"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16DF-4771-AAF9-86CEBC8A8295}"/>
                </c:ext>
              </c:extLst>
            </c:dLbl>
            <c:dLbl>
              <c:idx val="7"/>
              <c:tx>
                <c:rich>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fld id="{63C31C72-E87F-4280-9A61-FCE8B8B70E9F}" type="CELLRANGE">
                      <a:rPr lang="en-US"/>
                      <a:pPr>
                        <a:defRPr sz="1800" b="1"/>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16DF-4771-AAF9-86CEBC8A8295}"/>
                </c:ext>
              </c:extLst>
            </c:dLbl>
            <c:dLbl>
              <c:idx val="8"/>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56387A88-7F5A-4B03-AC9D-0567F440B249}"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16DF-4771-AAF9-86CEBC8A8295}"/>
                </c:ext>
              </c:extLst>
            </c:dLbl>
            <c:dLbl>
              <c:idx val="9"/>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F5C50804-EECE-42C7-99EC-6F3DE3582B13}"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16DF-4771-AAF9-86CEBC8A8295}"/>
                </c:ext>
              </c:extLst>
            </c:dLbl>
            <c:dLbl>
              <c:idx val="10"/>
              <c:layout>
                <c:manualLayout>
                  <c:x val="-3.745735749508456E-2"/>
                  <c:y val="-8.4315730543522774E-3"/>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BAED77AC-7104-42A2-A460-6BA45CD993C0}" type="CELLRANGE">
                      <a:rPr lang="en-US">
                        <a:solidFill>
                          <a:schemeClr val="bg1"/>
                        </a:solidFill>
                      </a:rPr>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16DF-4771-AAF9-86CEBC8A8295}"/>
                </c:ext>
              </c:extLst>
            </c:dLbl>
            <c:dLbl>
              <c:idx val="11"/>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CDFEEFE1-1354-4854-BC15-F68AFC648245}"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16DF-4771-AAF9-86CEBC8A8295}"/>
                </c:ext>
              </c:extLst>
            </c:dLbl>
            <c:dLbl>
              <c:idx val="12"/>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DE13FF2A-4B70-402A-AA5B-199002B30099}"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16DF-4771-AAF9-86CEBC8A8295}"/>
                </c:ext>
              </c:extLst>
            </c:dLbl>
            <c:dLbl>
              <c:idx val="13"/>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8923FA12-38B6-4E77-89EB-3AACAD9ADB69}"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16DF-4771-AAF9-86CEBC8A8295}"/>
                </c:ext>
              </c:extLst>
            </c:dLbl>
            <c:dLbl>
              <c:idx val="14"/>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61FB0F55-A02C-474C-8EC6-C727B5E23C57}"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16DF-4771-AAF9-86CEBC8A8295}"/>
                </c:ext>
              </c:extLst>
            </c:dLbl>
            <c:dLbl>
              <c:idx val="15"/>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140737C6-5ADB-4D1D-9434-E876B4BE4B5A}"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16DF-4771-AAF9-86CEBC8A8295}"/>
                </c:ext>
              </c:extLst>
            </c:dLbl>
            <c:dLbl>
              <c:idx val="16"/>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FD88A214-F8BE-4063-85BB-D215A8FA2C3D}"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16DF-4771-AAF9-86CEBC8A8295}"/>
                </c:ext>
              </c:extLst>
            </c:dLbl>
            <c:dLbl>
              <c:idx val="17"/>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D1EFF62C-04DB-4A90-BD33-8F74267E1A6A}"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16DF-4771-AAF9-86CEBC8A8295}"/>
                </c:ext>
              </c:extLst>
            </c:dLbl>
            <c:dLbl>
              <c:idx val="18"/>
              <c:layout>
                <c:manualLayout>
                  <c:x val="-1.6053153212179077E-2"/>
                  <c:y val="-2.5294719163056829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169077CC-AC13-427C-96AD-CA7CECBBA0CC}" type="CELLRANGE">
                      <a:rPr lang="en-US">
                        <a:solidFill>
                          <a:schemeClr val="bg1"/>
                        </a:solidFill>
                      </a:rPr>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2-16DF-4771-AAF9-86CEBC8A8295}"/>
                </c:ext>
              </c:extLst>
            </c:dLbl>
            <c:dLbl>
              <c:idx val="19"/>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F8375F54-ED30-4B0A-ABEC-135C33FB4A22}"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16DF-4771-AAF9-86CEBC8A8295}"/>
                </c:ext>
              </c:extLst>
            </c:dLbl>
            <c:dLbl>
              <c:idx val="20"/>
              <c:layout>
                <c:manualLayout>
                  <c:x val="-4.0132883030447692E-3"/>
                  <c:y val="-1.2647359581528492E-2"/>
                </c:manualLayout>
              </c:layout>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DD77BE0B-32EA-42CC-B8B6-2F903B36818B}" type="CELLRANGE">
                      <a:rPr lang="en-US" sz="1050"/>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4-16DF-4771-AAF9-86CEBC8A8295}"/>
                </c:ext>
              </c:extLst>
            </c:dLbl>
            <c:dLbl>
              <c:idx val="21"/>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52BD1633-3A6E-4756-89ED-990B90258BB6}"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16DF-4771-AAF9-86CEBC8A8295}"/>
                </c:ext>
              </c:extLst>
            </c:dLbl>
            <c:dLbl>
              <c:idx val="22"/>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0E675D21-2EDC-464D-BF4D-21297BF6D837}"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16DF-4771-AAF9-86CEBC8A8295}"/>
                </c:ext>
              </c:extLst>
            </c:dLbl>
            <c:dLbl>
              <c:idx val="23"/>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fld id="{A69064D8-0CD8-4737-A2EC-5506C2363C00}" type="CELLRANGE">
                      <a:rPr lang="en-US"/>
                      <a:pPr>
                        <a:defRPr sz="120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16DF-4771-AAF9-86CEBC8A8295}"/>
                </c:ext>
              </c:extLst>
            </c:dLbl>
            <c:dLbl>
              <c:idx val="24"/>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438173DE-3603-448C-A179-85978462FBC5}"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16DF-4771-AAF9-86CEBC8A8295}"/>
                </c:ext>
              </c:extLst>
            </c:dLbl>
            <c:dLbl>
              <c:idx val="25"/>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1430CC6E-DDD8-4EEF-823D-88D533A5DAE7}"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16DF-4771-AAF9-86CEBC8A8295}"/>
                </c:ext>
              </c:extLst>
            </c:dLbl>
            <c:dLbl>
              <c:idx val="26"/>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792A07AE-CB5D-4DAB-A8B3-C4805CB87165}"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16DF-4771-AAF9-86CEBC8A8295}"/>
                </c:ext>
              </c:extLst>
            </c:dLbl>
            <c:dLbl>
              <c:idx val="27"/>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B437E67C-047C-4415-82CA-8F001811B81D}"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16DF-4771-AAF9-86CEBC8A8295}"/>
                </c:ext>
              </c:extLst>
            </c:dLbl>
            <c:dLbl>
              <c:idx val="28"/>
              <c:layout>
                <c:manualLayout>
                  <c:x val="-9.3643393737711765E-3"/>
                  <c:y val="-2.3186825899468761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F5232471-63DF-4159-80FF-01B1537E1899}" type="CELLRANGE">
                      <a:rPr lang="en-US">
                        <a:solidFill>
                          <a:schemeClr val="bg1"/>
                        </a:solidFill>
                      </a:rPr>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C-16DF-4771-AAF9-86CEBC8A8295}"/>
                </c:ext>
              </c:extLst>
            </c:dLbl>
            <c:dLbl>
              <c:idx val="29"/>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2FED624F-686B-4D9E-834A-D931B8C16B42}"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16DF-4771-AAF9-86CEBC8A8295}"/>
                </c:ext>
              </c:extLst>
            </c:dLbl>
            <c:dLbl>
              <c:idx val="30"/>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68C6EB8A-ABC4-414A-A5F8-2B7746B0AE9D}"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16DF-4771-AAF9-86CEBC8A8295}"/>
                </c:ext>
              </c:extLst>
            </c:dLbl>
            <c:dLbl>
              <c:idx val="31"/>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70AE96A2-0549-4375-A4AC-A538CE9853B5}"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16DF-4771-AAF9-86CEBC8A8295}"/>
                </c:ext>
              </c:extLst>
            </c:dLbl>
            <c:dLbl>
              <c:idx val="32"/>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8E166D22-7B69-49D6-8AF2-3477905353FA}"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16DF-4771-AAF9-86CEBC8A8295}"/>
                </c:ext>
              </c:extLst>
            </c:dLbl>
            <c:dLbl>
              <c:idx val="33"/>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BCA99798-1749-46A1-AE51-1AAB1BDB325C}"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16DF-4771-AAF9-86CEBC8A8295}"/>
                </c:ext>
              </c:extLst>
            </c:dLbl>
            <c:dLbl>
              <c:idx val="34"/>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7DDC7A4D-818C-43C9-96F4-D7A39873CACC}"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16DF-4771-AAF9-86CEBC8A8295}"/>
                </c:ext>
              </c:extLst>
            </c:dLbl>
            <c:dLbl>
              <c:idx val="35"/>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2FC61F2A-B961-4267-AD66-26BDA436A2C6}"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16DF-4771-AAF9-86CEBC8A8295}"/>
                </c:ext>
              </c:extLst>
            </c:dLbl>
            <c:dLbl>
              <c:idx val="36"/>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6E8D7F99-5690-4E8C-92D1-FC00AA76F08C}"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16DF-4771-AAF9-86CEBC8A8295}"/>
                </c:ext>
              </c:extLst>
            </c:dLbl>
            <c:dLbl>
              <c:idx val="37"/>
              <c:layout>
                <c:manualLayout>
                  <c:x val="-9.8101469686767432E-17"/>
                  <c:y val="-1.4755252845116524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DFDF6018-4691-4D97-BE05-1C0E7B470D99}" type="CELLRANGE">
                      <a:rPr lang="en-US">
                        <a:solidFill>
                          <a:schemeClr val="bg1"/>
                        </a:solidFill>
                      </a:rPr>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5-16DF-4771-AAF9-86CEBC8A8295}"/>
                </c:ext>
              </c:extLst>
            </c:dLbl>
            <c:dLbl>
              <c:idx val="38"/>
              <c:tx>
                <c:rich>
                  <a:bodyPr/>
                  <a:lstStyle/>
                  <a:p>
                    <a:fld id="{713B1451-0504-45C7-A4BF-1C9803D9F71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16DF-4771-AAF9-86CEBC8A8295}"/>
                </c:ext>
              </c:extLst>
            </c:dLbl>
            <c:dLbl>
              <c:idx val="39"/>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1B6119A4-FF68-4D4C-8F65-21239C050B1B}"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16DF-4771-AAF9-86CEBC8A8295}"/>
                </c:ext>
              </c:extLst>
            </c:dLbl>
            <c:dLbl>
              <c:idx val="40"/>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6B91A663-2C1E-44F3-9E25-7DC1CD61288C}"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16DF-4771-AAF9-86CEBC8A8295}"/>
                </c:ext>
              </c:extLst>
            </c:dLbl>
            <c:dLbl>
              <c:idx val="41"/>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C99FA6C4-65B4-4A3D-963B-84300D1C044A}"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16DF-4771-AAF9-86CEBC8A8295}"/>
                </c:ext>
              </c:extLst>
            </c:dLbl>
            <c:dLbl>
              <c:idx val="42"/>
              <c:layout>
                <c:manualLayout>
                  <c:x val="6.6888138384079482E-3"/>
                  <c:y val="-1.2647359581528414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04FB726D-CB58-4D56-B413-E135597A8096}" type="CELLRANGE">
                      <a:rPr lang="en-US">
                        <a:solidFill>
                          <a:schemeClr val="bg1"/>
                        </a:solidFill>
                      </a:rPr>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A-16DF-4771-AAF9-86CEBC8A8295}"/>
                </c:ext>
              </c:extLst>
            </c:dLbl>
            <c:dLbl>
              <c:idx val="43"/>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612B92FA-434D-4D4D-92D1-73D13D0C48BB}"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16DF-4771-AAF9-86CEBC8A8295}"/>
                </c:ext>
              </c:extLst>
            </c:dLbl>
            <c:dLbl>
              <c:idx val="44"/>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EA48CB5A-81BB-4213-AEAD-8D802A09C03E}"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16DF-4771-AAF9-86CEBC8A8295}"/>
                </c:ext>
              </c:extLst>
            </c:dLbl>
            <c:dLbl>
              <c:idx val="45"/>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C5030D93-BB0B-4846-A3D8-1DD052CBFCAA}"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16DF-4771-AAF9-86CEBC8A8295}"/>
                </c:ext>
              </c:extLst>
            </c:dLbl>
            <c:dLbl>
              <c:idx val="46"/>
              <c:layout>
                <c:manualLayout>
                  <c:x val="-1.2039864909134357E-2"/>
                  <c:y val="2.3186825899468761E-2"/>
                </c:manualLayout>
              </c:layout>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FFF777CD-5148-4F14-99FA-CAB34B42724A}" type="CELLRANGE">
                      <a:rPr lang="en-US" sz="1050"/>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2E-16DF-4771-AAF9-86CEBC8A8295}"/>
                </c:ext>
              </c:extLst>
            </c:dLbl>
            <c:dLbl>
              <c:idx val="47"/>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8D0DD9AB-25DC-444E-B8A5-A2A883775B55}"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16DF-4771-AAF9-86CEBC8A8295}"/>
                </c:ext>
              </c:extLst>
            </c:dLbl>
            <c:dLbl>
              <c:idx val="48"/>
              <c:tx>
                <c:rich>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fld id="{24F81D2C-97EF-42AE-B261-3A99AA83771C}" type="CELLRANGE">
                      <a:rPr lang="en-US"/>
                      <a:pPr>
                        <a:defRPr sz="1050"/>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16DF-4771-AAF9-86CEBC8A8295}"/>
                </c:ext>
              </c:extLst>
            </c:dLbl>
            <c:dLbl>
              <c:idx val="49"/>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EA1CCB5C-D82F-48C5-ADE1-0F1038BFB163}" type="CELLRANGE">
                      <a:rPr lang="en-US"/>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16DF-4771-AAF9-86CEBC8A8295}"/>
                </c:ext>
              </c:extLst>
            </c:dLbl>
            <c:dLbl>
              <c:idx val="50"/>
              <c:layout>
                <c:manualLayout>
                  <c:x val="-4.0132883030447791E-2"/>
                  <c:y val="2.1078932635880693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6DEEA8DD-DFC1-48F7-AD5A-B71047EA2599}" type="CELLRANGE">
                      <a:rPr lang="en-US">
                        <a:solidFill>
                          <a:schemeClr val="bg1"/>
                        </a:solidFill>
                      </a:rPr>
                      <a:pPr>
                        <a:defRPr>
                          <a:solidFill>
                            <a:schemeClr val="bg1"/>
                          </a:solidFill>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32-16DF-4771-AAF9-86CEBC8A829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trendline>
            <c:spPr>
              <a:ln w="19050" cap="rnd">
                <a:solidFill>
                  <a:schemeClr val="accent1"/>
                </a:solidFill>
                <a:prstDash val="sysDot"/>
              </a:ln>
              <a:effectLst/>
            </c:spPr>
            <c:trendlineType val="poly"/>
            <c:order val="3"/>
            <c:dispRSqr val="0"/>
            <c:dispEq val="0"/>
          </c:trendline>
          <c:xVal>
            <c:numRef>
              <c:f>Sheet4!$Y$3:$Y$53</c:f>
              <c:numCache>
                <c:formatCode>0%</c:formatCode>
                <c:ptCount val="51"/>
                <c:pt idx="0">
                  <c:v>0.81553376809360312</c:v>
                </c:pt>
                <c:pt idx="1">
                  <c:v>0.71830652269272333</c:v>
                </c:pt>
                <c:pt idx="2">
                  <c:v>0.75477250386084649</c:v>
                </c:pt>
                <c:pt idx="3">
                  <c:v>0.74061352127350055</c:v>
                </c:pt>
                <c:pt idx="4">
                  <c:v>0.68529395814404348</c:v>
                </c:pt>
                <c:pt idx="5">
                  <c:v>0.74429374432250872</c:v>
                </c:pt>
                <c:pt idx="6">
                  <c:v>0.72200354647692055</c:v>
                </c:pt>
                <c:pt idx="7">
                  <c:v>0.82714481530704564</c:v>
                </c:pt>
                <c:pt idx="8">
                  <c:v>0.75069855686100773</c:v>
                </c:pt>
                <c:pt idx="9">
                  <c:v>0.72584200690291101</c:v>
                </c:pt>
                <c:pt idx="10">
                  <c:v>0.69100981123998739</c:v>
                </c:pt>
                <c:pt idx="11">
                  <c:v>0.65822640830317503</c:v>
                </c:pt>
                <c:pt idx="12">
                  <c:v>0.70378192781435056</c:v>
                </c:pt>
                <c:pt idx="13">
                  <c:v>0.66769569292258812</c:v>
                </c:pt>
                <c:pt idx="14">
                  <c:v>0.68053358012707366</c:v>
                </c:pt>
                <c:pt idx="15">
                  <c:v>0.7206345488424305</c:v>
                </c:pt>
                <c:pt idx="16">
                  <c:v>0.71488638436717022</c:v>
                </c:pt>
                <c:pt idx="17">
                  <c:v>0.66889622690962369</c:v>
                </c:pt>
                <c:pt idx="18">
                  <c:v>0.73683662998813104</c:v>
                </c:pt>
                <c:pt idx="19">
                  <c:v>0.7749459976552131</c:v>
                </c:pt>
                <c:pt idx="20">
                  <c:v>0.72774258958037197</c:v>
                </c:pt>
                <c:pt idx="21">
                  <c:v>0.71439978399646398</c:v>
                </c:pt>
                <c:pt idx="22">
                  <c:v>0.7285479140544131</c:v>
                </c:pt>
                <c:pt idx="23">
                  <c:v>0.68431941814722963</c:v>
                </c:pt>
                <c:pt idx="24">
                  <c:v>0.68758107932637802</c:v>
                </c:pt>
                <c:pt idx="25">
                  <c:v>0.69573348298459126</c:v>
                </c:pt>
                <c:pt idx="26">
                  <c:v>0.7656428191287159</c:v>
                </c:pt>
                <c:pt idx="27">
                  <c:v>0.73652864699169718</c:v>
                </c:pt>
                <c:pt idx="28">
                  <c:v>0.66017457671036073</c:v>
                </c:pt>
                <c:pt idx="29">
                  <c:v>0.83585469879139696</c:v>
                </c:pt>
                <c:pt idx="30">
                  <c:v>0.7056159906180447</c:v>
                </c:pt>
                <c:pt idx="31">
                  <c:v>0.69810254164642149</c:v>
                </c:pt>
                <c:pt idx="32">
                  <c:v>0.618738781253514</c:v>
                </c:pt>
                <c:pt idx="33">
                  <c:v>0.72511099466532647</c:v>
                </c:pt>
                <c:pt idx="34">
                  <c:v>0.72497222869048017</c:v>
                </c:pt>
                <c:pt idx="35">
                  <c:v>0.69151794164403468</c:v>
                </c:pt>
                <c:pt idx="36">
                  <c:v>0.64050397972839734</c:v>
                </c:pt>
                <c:pt idx="37">
                  <c:v>0.70431707227112017</c:v>
                </c:pt>
                <c:pt idx="38">
                  <c:v>0.70093234152556838</c:v>
                </c:pt>
                <c:pt idx="39">
                  <c:v>0.70508552180970341</c:v>
                </c:pt>
                <c:pt idx="40">
                  <c:v>0.75710484959550495</c:v>
                </c:pt>
                <c:pt idx="41">
                  <c:v>0.73335400538754114</c:v>
                </c:pt>
                <c:pt idx="42">
                  <c:v>0.74535085065432471</c:v>
                </c:pt>
                <c:pt idx="43">
                  <c:v>0.60912968092667608</c:v>
                </c:pt>
                <c:pt idx="44">
                  <c:v>0.65418556058978306</c:v>
                </c:pt>
                <c:pt idx="45">
                  <c:v>0.80444734767228088</c:v>
                </c:pt>
                <c:pt idx="46">
                  <c:v>0.69150469684286409</c:v>
                </c:pt>
                <c:pt idx="47">
                  <c:v>0.76524130401357182</c:v>
                </c:pt>
                <c:pt idx="48">
                  <c:v>0.62973486668606937</c:v>
                </c:pt>
                <c:pt idx="49">
                  <c:v>0.73649923347176927</c:v>
                </c:pt>
                <c:pt idx="50">
                  <c:v>0.73302848313842661</c:v>
                </c:pt>
              </c:numCache>
            </c:numRef>
          </c:xVal>
          <c:yVal>
            <c:numRef>
              <c:f>Sheet4!$AK$3:$AK$53</c:f>
              <c:numCache>
                <c:formatCode>#,##0.00</c:formatCode>
                <c:ptCount val="51"/>
                <c:pt idx="0">
                  <c:v>1.32</c:v>
                </c:pt>
                <c:pt idx="1">
                  <c:v>1.2799999999999998</c:v>
                </c:pt>
                <c:pt idx="2">
                  <c:v>1.53</c:v>
                </c:pt>
                <c:pt idx="3">
                  <c:v>1.5840000000000001</c:v>
                </c:pt>
                <c:pt idx="4">
                  <c:v>1.204</c:v>
                </c:pt>
                <c:pt idx="5">
                  <c:v>1.206</c:v>
                </c:pt>
                <c:pt idx="6">
                  <c:v>0.92800000000000016</c:v>
                </c:pt>
                <c:pt idx="7">
                  <c:v>1.25</c:v>
                </c:pt>
                <c:pt idx="8">
                  <c:v>0.94599999999999995</c:v>
                </c:pt>
                <c:pt idx="9">
                  <c:v>1.512</c:v>
                </c:pt>
                <c:pt idx="10">
                  <c:v>1.282</c:v>
                </c:pt>
                <c:pt idx="11">
                  <c:v>0.99200000000000021</c:v>
                </c:pt>
                <c:pt idx="12">
                  <c:v>1.3220000000000003</c:v>
                </c:pt>
                <c:pt idx="13">
                  <c:v>1.1099999999999999</c:v>
                </c:pt>
                <c:pt idx="14">
                  <c:v>1.1019999999999999</c:v>
                </c:pt>
                <c:pt idx="15">
                  <c:v>1.036</c:v>
                </c:pt>
                <c:pt idx="16">
                  <c:v>1.3699999999999999</c:v>
                </c:pt>
                <c:pt idx="17">
                  <c:v>1.5779999999999998</c:v>
                </c:pt>
                <c:pt idx="18">
                  <c:v>1.6019999999999999</c:v>
                </c:pt>
                <c:pt idx="19">
                  <c:v>1.0900000000000001</c:v>
                </c:pt>
                <c:pt idx="20">
                  <c:v>0.96</c:v>
                </c:pt>
                <c:pt idx="21">
                  <c:v>0.58799999999999997</c:v>
                </c:pt>
                <c:pt idx="22">
                  <c:v>1.0699999999999998</c:v>
                </c:pt>
                <c:pt idx="23">
                  <c:v>0.68799999999999994</c:v>
                </c:pt>
                <c:pt idx="24">
                  <c:v>1.7299999999999998</c:v>
                </c:pt>
                <c:pt idx="25">
                  <c:v>1.234</c:v>
                </c:pt>
                <c:pt idx="26">
                  <c:v>1.5719999999999998</c:v>
                </c:pt>
                <c:pt idx="27">
                  <c:v>1.1200000000000001</c:v>
                </c:pt>
                <c:pt idx="28">
                  <c:v>1.204</c:v>
                </c:pt>
                <c:pt idx="29">
                  <c:v>0.8640000000000001</c:v>
                </c:pt>
                <c:pt idx="30">
                  <c:v>0.81600000000000006</c:v>
                </c:pt>
                <c:pt idx="31">
                  <c:v>1.5619999999999998</c:v>
                </c:pt>
                <c:pt idx="32">
                  <c:v>0.8879999999999999</c:v>
                </c:pt>
                <c:pt idx="33">
                  <c:v>1.284</c:v>
                </c:pt>
                <c:pt idx="34">
                  <c:v>1.1019999999999999</c:v>
                </c:pt>
                <c:pt idx="35">
                  <c:v>1.0639999999999998</c:v>
                </c:pt>
                <c:pt idx="36">
                  <c:v>1.49</c:v>
                </c:pt>
                <c:pt idx="37">
                  <c:v>1.4259999999999999</c:v>
                </c:pt>
                <c:pt idx="38">
                  <c:v>1.1600000000000001</c:v>
                </c:pt>
                <c:pt idx="39">
                  <c:v>0.87200000000000011</c:v>
                </c:pt>
                <c:pt idx="40">
                  <c:v>1.8800000000000001</c:v>
                </c:pt>
                <c:pt idx="41">
                  <c:v>1.3280000000000001</c:v>
                </c:pt>
                <c:pt idx="42">
                  <c:v>1.4180000000000001</c:v>
                </c:pt>
                <c:pt idx="43">
                  <c:v>1.3980000000000001</c:v>
                </c:pt>
                <c:pt idx="44">
                  <c:v>0.8640000000000001</c:v>
                </c:pt>
                <c:pt idx="45">
                  <c:v>0.93</c:v>
                </c:pt>
                <c:pt idx="46">
                  <c:v>1.048</c:v>
                </c:pt>
                <c:pt idx="47">
                  <c:v>0.96799999999999997</c:v>
                </c:pt>
                <c:pt idx="48">
                  <c:v>1.5720000000000001</c:v>
                </c:pt>
                <c:pt idx="49">
                  <c:v>0.93800000000000006</c:v>
                </c:pt>
                <c:pt idx="50">
                  <c:v>1.2100000000000002</c:v>
                </c:pt>
              </c:numCache>
            </c:numRef>
          </c:yVal>
          <c:smooth val="0"/>
          <c:extLst>
            <c:ext xmlns:c15="http://schemas.microsoft.com/office/drawing/2012/chart" uri="{02D57815-91ED-43cb-92C2-25804820EDAC}">
              <c15:datalabelsRange>
                <c15:f>Sheet4!$A$3:$A$53</c15:f>
                <c15:dlblRangeCache>
                  <c:ptCount val="51"/>
                  <c:pt idx="0">
                    <c:v>AL</c:v>
                  </c:pt>
                  <c:pt idx="1">
                    <c:v>AK</c:v>
                  </c:pt>
                  <c:pt idx="2">
                    <c:v>AZ</c:v>
                  </c:pt>
                  <c:pt idx="3">
                    <c:v>AR</c:v>
                  </c:pt>
                  <c:pt idx="4">
                    <c:v>CA</c:v>
                  </c:pt>
                  <c:pt idx="5">
                    <c:v>CO</c:v>
                  </c:pt>
                  <c:pt idx="6">
                    <c:v>CT</c:v>
                  </c:pt>
                  <c:pt idx="7">
                    <c:v>DE</c:v>
                  </c:pt>
                  <c:pt idx="8">
                    <c:v>DC</c:v>
                  </c:pt>
                  <c:pt idx="9">
                    <c:v>FL</c:v>
                  </c:pt>
                  <c:pt idx="10">
                    <c:v>GA</c:v>
                  </c:pt>
                  <c:pt idx="11">
                    <c:v>HI</c:v>
                  </c:pt>
                  <c:pt idx="12">
                    <c:v>ID</c:v>
                  </c:pt>
                  <c:pt idx="13">
                    <c:v>IL</c:v>
                  </c:pt>
                  <c:pt idx="14">
                    <c:v>IN</c:v>
                  </c:pt>
                  <c:pt idx="15">
                    <c:v>IA</c:v>
                  </c:pt>
                  <c:pt idx="16">
                    <c:v>KS</c:v>
                  </c:pt>
                  <c:pt idx="17">
                    <c:v>KY</c:v>
                  </c:pt>
                  <c:pt idx="18">
                    <c:v>LA</c:v>
                  </c:pt>
                  <c:pt idx="19">
                    <c:v>ME</c:v>
                  </c:pt>
                  <c:pt idx="20">
                    <c:v>MD</c:v>
                  </c:pt>
                  <c:pt idx="21">
                    <c:v>MA</c:v>
                  </c:pt>
                  <c:pt idx="22">
                    <c:v>MI</c:v>
                  </c:pt>
                  <c:pt idx="23">
                    <c:v>MN</c:v>
                  </c:pt>
                  <c:pt idx="24">
                    <c:v>MS</c:v>
                  </c:pt>
                  <c:pt idx="25">
                    <c:v>MO</c:v>
                  </c:pt>
                  <c:pt idx="26">
                    <c:v>MT</c:v>
                  </c:pt>
                  <c:pt idx="27">
                    <c:v>NE</c:v>
                  </c:pt>
                  <c:pt idx="28">
                    <c:v>NV</c:v>
                  </c:pt>
                  <c:pt idx="29">
                    <c:v>NH</c:v>
                  </c:pt>
                  <c:pt idx="30">
                    <c:v>NJ</c:v>
                  </c:pt>
                  <c:pt idx="31">
                    <c:v>NM</c:v>
                  </c:pt>
                  <c:pt idx="32">
                    <c:v>NY</c:v>
                  </c:pt>
                  <c:pt idx="33">
                    <c:v>NC</c:v>
                  </c:pt>
                  <c:pt idx="34">
                    <c:v>ND</c:v>
                  </c:pt>
                  <c:pt idx="35">
                    <c:v>OH</c:v>
                  </c:pt>
                  <c:pt idx="36">
                    <c:v>OK</c:v>
                  </c:pt>
                  <c:pt idx="37">
                    <c:v>OR</c:v>
                  </c:pt>
                  <c:pt idx="38">
                    <c:v>PA</c:v>
                  </c:pt>
                  <c:pt idx="39">
                    <c:v>RI</c:v>
                  </c:pt>
                  <c:pt idx="40">
                    <c:v>SC</c:v>
                  </c:pt>
                  <c:pt idx="41">
                    <c:v>SD</c:v>
                  </c:pt>
                  <c:pt idx="42">
                    <c:v>TN</c:v>
                  </c:pt>
                  <c:pt idx="43">
                    <c:v>TX</c:v>
                  </c:pt>
                  <c:pt idx="44">
                    <c:v>UT</c:v>
                  </c:pt>
                  <c:pt idx="45">
                    <c:v>VT</c:v>
                  </c:pt>
                  <c:pt idx="46">
                    <c:v>VA</c:v>
                  </c:pt>
                  <c:pt idx="47">
                    <c:v>WA</c:v>
                  </c:pt>
                  <c:pt idx="48">
                    <c:v>WV</c:v>
                  </c:pt>
                  <c:pt idx="49">
                    <c:v>WI</c:v>
                  </c:pt>
                  <c:pt idx="50">
                    <c:v>WY</c:v>
                  </c:pt>
                </c15:dlblRangeCache>
              </c15:datalabelsRange>
            </c:ext>
            <c:ext xmlns:c16="http://schemas.microsoft.com/office/drawing/2014/chart" uri="{C3380CC4-5D6E-409C-BE32-E72D297353CC}">
              <c16:uniqueId val="{00000034-16DF-4771-AAF9-86CEBC8A8295}"/>
            </c:ext>
          </c:extLst>
        </c:ser>
        <c:dLbls>
          <c:showLegendKey val="0"/>
          <c:showVal val="1"/>
          <c:showCatName val="0"/>
          <c:showSerName val="0"/>
          <c:showPercent val="0"/>
          <c:showBubbleSize val="0"/>
        </c:dLbls>
        <c:axId val="877255096"/>
        <c:axId val="877252936"/>
      </c:scatterChart>
      <c:valAx>
        <c:axId val="877255096"/>
        <c:scaling>
          <c:orientation val="minMax"/>
          <c:min val="0.55000000000000004"/>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Average</a:t>
                </a:r>
                <a:r>
                  <a:rPr lang="en-US" baseline="0"/>
                  <a:t> Percentage of Population with a Driver's License (2017-2021)</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7252936"/>
        <c:crosses val="autoZero"/>
        <c:crossBetween val="midCat"/>
      </c:valAx>
      <c:valAx>
        <c:axId val="877252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Average Fatal</a:t>
                </a:r>
                <a:r>
                  <a:rPr lang="en-US" baseline="0"/>
                  <a:t> VMT rate (2017-2021)</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772550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93191445-DE1F-4FCB-BD44-B4CABA576E0B}" type="datetimeFigureOut">
              <a:rPr lang="en-US" smtClean="0"/>
              <a:t>5/3/2023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EA530EB1-8FF8-42E5-913F-41B32167200A}" type="slidenum">
              <a:rPr lang="en-US" smtClean="0"/>
              <a:t>‹#›</a:t>
            </a:fld>
            <a:endParaRPr lang="en-US"/>
          </a:p>
        </p:txBody>
      </p:sp>
    </p:spTree>
    <p:extLst>
      <p:ext uri="{BB962C8B-B14F-4D97-AF65-F5344CB8AC3E}">
        <p14:creationId xmlns:p14="http://schemas.microsoft.com/office/powerpoint/2010/main" val="2863697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Long term trend of fatal crashes and fatalities steadily increasing over the last 10 years.  Seeing significant increases into 2021 and 2022.  2023 following similar trends to 2022 totals.</a:t>
            </a:r>
          </a:p>
        </p:txBody>
      </p:sp>
      <p:sp>
        <p:nvSpPr>
          <p:cNvPr id="4" name="Slide Number Placeholder 3"/>
          <p:cNvSpPr>
            <a:spLocks noGrp="1"/>
          </p:cNvSpPr>
          <p:nvPr>
            <p:ph type="sldNum" sz="quarter" idx="5"/>
          </p:nvPr>
        </p:nvSpPr>
        <p:spPr/>
        <p:txBody>
          <a:bodyPr/>
          <a:lstStyle/>
          <a:p>
            <a:fld id="{EA530EB1-8FF8-42E5-913F-41B32167200A}" type="slidenum">
              <a:rPr lang="en-US" smtClean="0"/>
              <a:t>5</a:t>
            </a:fld>
            <a:endParaRPr lang="en-US"/>
          </a:p>
        </p:txBody>
      </p:sp>
    </p:spTree>
    <p:extLst>
      <p:ext uri="{BB962C8B-B14F-4D97-AF65-F5344CB8AC3E}">
        <p14:creationId xmlns:p14="http://schemas.microsoft.com/office/powerpoint/2010/main" val="3727948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OHS efforts and funding are not limited to these programs, and projects would be reviewed on an individual basis for funding.</a:t>
            </a:r>
          </a:p>
        </p:txBody>
      </p:sp>
      <p:sp>
        <p:nvSpPr>
          <p:cNvPr id="4" name="Slide Number Placeholder 3"/>
          <p:cNvSpPr>
            <a:spLocks noGrp="1"/>
          </p:cNvSpPr>
          <p:nvPr>
            <p:ph type="sldNum" sz="quarter" idx="5"/>
          </p:nvPr>
        </p:nvSpPr>
        <p:spPr/>
        <p:txBody>
          <a:bodyPr/>
          <a:lstStyle/>
          <a:p>
            <a:fld id="{EA530EB1-8FF8-42E5-913F-41B32167200A}" type="slidenum">
              <a:rPr lang="en-US" smtClean="0"/>
              <a:t>17</a:t>
            </a:fld>
            <a:endParaRPr lang="en-US"/>
          </a:p>
        </p:txBody>
      </p:sp>
    </p:spTree>
    <p:extLst>
      <p:ext uri="{BB962C8B-B14F-4D97-AF65-F5344CB8AC3E}">
        <p14:creationId xmlns:p14="http://schemas.microsoft.com/office/powerpoint/2010/main" val="342124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42% increase in traffic fatalities between 2013 to 2021</a:t>
            </a:r>
          </a:p>
        </p:txBody>
      </p:sp>
      <p:sp>
        <p:nvSpPr>
          <p:cNvPr id="4" name="Slide Number Placeholder 3"/>
          <p:cNvSpPr>
            <a:spLocks noGrp="1"/>
          </p:cNvSpPr>
          <p:nvPr>
            <p:ph type="sldNum" sz="quarter" idx="5"/>
          </p:nvPr>
        </p:nvSpPr>
        <p:spPr/>
        <p:txBody>
          <a:bodyPr/>
          <a:lstStyle/>
          <a:p>
            <a:fld id="{EA530EB1-8FF8-42E5-913F-41B32167200A}" type="slidenum">
              <a:rPr lang="en-US" smtClean="0"/>
              <a:t>6</a:t>
            </a:fld>
            <a:endParaRPr lang="en-US"/>
          </a:p>
        </p:txBody>
      </p:sp>
    </p:spTree>
    <p:extLst>
      <p:ext uri="{BB962C8B-B14F-4D97-AF65-F5344CB8AC3E}">
        <p14:creationId xmlns:p14="http://schemas.microsoft.com/office/powerpoint/2010/main" val="62790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30% increase in motorcycle fatalities</a:t>
            </a:r>
          </a:p>
          <a:p>
            <a:r>
              <a:rPr lang="en-US" dirty="0"/>
              <a:t>54% increase in pedestrian fatalities</a:t>
            </a:r>
          </a:p>
          <a:p>
            <a:r>
              <a:rPr lang="en-US" dirty="0"/>
              <a:t>32% increase in bicycle fatalities</a:t>
            </a:r>
          </a:p>
        </p:txBody>
      </p:sp>
      <p:sp>
        <p:nvSpPr>
          <p:cNvPr id="4" name="Slide Number Placeholder 3"/>
          <p:cNvSpPr>
            <a:spLocks noGrp="1"/>
          </p:cNvSpPr>
          <p:nvPr>
            <p:ph type="sldNum" sz="quarter" idx="5"/>
          </p:nvPr>
        </p:nvSpPr>
        <p:spPr/>
        <p:txBody>
          <a:bodyPr/>
          <a:lstStyle/>
          <a:p>
            <a:fld id="{EA530EB1-8FF8-42E5-913F-41B32167200A}" type="slidenum">
              <a:rPr lang="en-US" smtClean="0"/>
              <a:t>7</a:t>
            </a:fld>
            <a:endParaRPr lang="en-US"/>
          </a:p>
        </p:txBody>
      </p:sp>
    </p:spTree>
    <p:extLst>
      <p:ext uri="{BB962C8B-B14F-4D97-AF65-F5344CB8AC3E}">
        <p14:creationId xmlns:p14="http://schemas.microsoft.com/office/powerpoint/2010/main" val="54883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2021 was the highest year on record for motorcycle fatalities.  Possibly of extended riding season is contributing to increases.</a:t>
            </a:r>
          </a:p>
        </p:txBody>
      </p:sp>
      <p:sp>
        <p:nvSpPr>
          <p:cNvPr id="4" name="Slide Number Placeholder 3"/>
          <p:cNvSpPr>
            <a:spLocks noGrp="1"/>
          </p:cNvSpPr>
          <p:nvPr>
            <p:ph type="sldNum" sz="quarter" idx="5"/>
          </p:nvPr>
        </p:nvSpPr>
        <p:spPr/>
        <p:txBody>
          <a:bodyPr/>
          <a:lstStyle/>
          <a:p>
            <a:fld id="{EA530EB1-8FF8-42E5-913F-41B32167200A}" type="slidenum">
              <a:rPr lang="en-US" smtClean="0"/>
              <a:t>8</a:t>
            </a:fld>
            <a:endParaRPr lang="en-US"/>
          </a:p>
        </p:txBody>
      </p:sp>
    </p:spTree>
    <p:extLst>
      <p:ext uri="{BB962C8B-B14F-4D97-AF65-F5344CB8AC3E}">
        <p14:creationId xmlns:p14="http://schemas.microsoft.com/office/powerpoint/2010/main" val="1414639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Delaware continues to be one of the highest ranked states in pedestrian fatalities per capita.  Pedestrian fatalities contribute to between 20-25% of roadway fatalities yearly.</a:t>
            </a:r>
          </a:p>
        </p:txBody>
      </p:sp>
      <p:sp>
        <p:nvSpPr>
          <p:cNvPr id="4" name="Slide Number Placeholder 3"/>
          <p:cNvSpPr>
            <a:spLocks noGrp="1"/>
          </p:cNvSpPr>
          <p:nvPr>
            <p:ph type="sldNum" sz="quarter" idx="5"/>
          </p:nvPr>
        </p:nvSpPr>
        <p:spPr/>
        <p:txBody>
          <a:bodyPr/>
          <a:lstStyle/>
          <a:p>
            <a:fld id="{EA530EB1-8FF8-42E5-913F-41B32167200A}" type="slidenum">
              <a:rPr lang="en-US" smtClean="0"/>
              <a:t>9</a:t>
            </a:fld>
            <a:endParaRPr lang="en-US"/>
          </a:p>
        </p:txBody>
      </p:sp>
    </p:spTree>
    <p:extLst>
      <p:ext uri="{BB962C8B-B14F-4D97-AF65-F5344CB8AC3E}">
        <p14:creationId xmlns:p14="http://schemas.microsoft.com/office/powerpoint/2010/main" val="4117457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169 Fatalities from May 1</a:t>
            </a:r>
            <a:r>
              <a:rPr lang="en-US" baseline="30000" dirty="0"/>
              <a:t>st</a:t>
            </a:r>
            <a:r>
              <a:rPr lang="en-US" dirty="0"/>
              <a:t> 2022 – April 30, 2023</a:t>
            </a:r>
          </a:p>
        </p:txBody>
      </p:sp>
      <p:sp>
        <p:nvSpPr>
          <p:cNvPr id="4" name="Slide Number Placeholder 3"/>
          <p:cNvSpPr>
            <a:spLocks noGrp="1"/>
          </p:cNvSpPr>
          <p:nvPr>
            <p:ph type="sldNum" sz="quarter" idx="5"/>
          </p:nvPr>
        </p:nvSpPr>
        <p:spPr/>
        <p:txBody>
          <a:bodyPr/>
          <a:lstStyle/>
          <a:p>
            <a:fld id="{EA530EB1-8FF8-42E5-913F-41B32167200A}" type="slidenum">
              <a:rPr lang="en-US" smtClean="0"/>
              <a:t>10</a:t>
            </a:fld>
            <a:endParaRPr lang="en-US"/>
          </a:p>
        </p:txBody>
      </p:sp>
    </p:spTree>
    <p:extLst>
      <p:ext uri="{BB962C8B-B14F-4D97-AF65-F5344CB8AC3E}">
        <p14:creationId xmlns:p14="http://schemas.microsoft.com/office/powerpoint/2010/main" val="160265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Over the last few years, time period have shifted from 12 AM – 3 AM for fatal crashes to 6 PM – 9 PM and 9 PM – 12 AM. Emphasis on increased impaired driving and speeding during those times.</a:t>
            </a:r>
          </a:p>
          <a:p>
            <a:endParaRPr lang="en-US"/>
          </a:p>
          <a:p>
            <a:r>
              <a:rPr lang="en-US"/>
              <a:t>Demographics are also changing with fatalities.  Traditionally, 35-54 age groups were highest occurrences of roadway fatalities, but that has shifted to 65 and older.  65+ is a fast growing age group in Delaware and continued monitoring will need to be done to address traffic safety issues concerning that population.</a:t>
            </a:r>
          </a:p>
        </p:txBody>
      </p:sp>
      <p:sp>
        <p:nvSpPr>
          <p:cNvPr id="4" name="Slide Number Placeholder 3"/>
          <p:cNvSpPr>
            <a:spLocks noGrp="1"/>
          </p:cNvSpPr>
          <p:nvPr>
            <p:ph type="sldNum" sz="quarter" idx="5"/>
          </p:nvPr>
        </p:nvSpPr>
        <p:spPr/>
        <p:txBody>
          <a:bodyPr/>
          <a:lstStyle/>
          <a:p>
            <a:fld id="{EA530EB1-8FF8-42E5-913F-41B32167200A}" type="slidenum">
              <a:rPr lang="en-US" smtClean="0"/>
              <a:t>13</a:t>
            </a:fld>
            <a:endParaRPr lang="en-US"/>
          </a:p>
        </p:txBody>
      </p:sp>
    </p:spTree>
    <p:extLst>
      <p:ext uri="{BB962C8B-B14F-4D97-AF65-F5344CB8AC3E}">
        <p14:creationId xmlns:p14="http://schemas.microsoft.com/office/powerpoint/2010/main" val="2936466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530EB1-8FF8-42E5-913F-41B32167200A}" type="slidenum">
              <a:rPr lang="en-US" smtClean="0"/>
              <a:t>15</a:t>
            </a:fld>
            <a:endParaRPr lang="en-US"/>
          </a:p>
        </p:txBody>
      </p:sp>
    </p:spTree>
    <p:extLst>
      <p:ext uri="{BB962C8B-B14F-4D97-AF65-F5344CB8AC3E}">
        <p14:creationId xmlns:p14="http://schemas.microsoft.com/office/powerpoint/2010/main" val="2957066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FHWA figures, 83% of Delawareans have a driver’s licensed </a:t>
            </a:r>
          </a:p>
          <a:p>
            <a:pPr lvl="1"/>
            <a:r>
              <a:rPr lang="en-US" dirty="0"/>
              <a:t>This is the 2</a:t>
            </a:r>
            <a:r>
              <a:rPr lang="en-US" baseline="30000" dirty="0"/>
              <a:t>nd</a:t>
            </a:r>
            <a:r>
              <a:rPr lang="en-US" dirty="0"/>
              <a:t> highest ratio in the US</a:t>
            </a:r>
          </a:p>
          <a:p>
            <a:endParaRPr lang="en-US" dirty="0"/>
          </a:p>
        </p:txBody>
      </p:sp>
      <p:sp>
        <p:nvSpPr>
          <p:cNvPr id="4" name="Slide Number Placeholder 3"/>
          <p:cNvSpPr>
            <a:spLocks noGrp="1"/>
          </p:cNvSpPr>
          <p:nvPr>
            <p:ph type="sldNum" sz="quarter" idx="5"/>
          </p:nvPr>
        </p:nvSpPr>
        <p:spPr/>
        <p:txBody>
          <a:bodyPr/>
          <a:lstStyle/>
          <a:p>
            <a:fld id="{EA530EB1-8FF8-42E5-913F-41B32167200A}" type="slidenum">
              <a:rPr lang="en-US" smtClean="0"/>
              <a:t>16</a:t>
            </a:fld>
            <a:endParaRPr lang="en-US"/>
          </a:p>
        </p:txBody>
      </p:sp>
    </p:spTree>
    <p:extLst>
      <p:ext uri="{BB962C8B-B14F-4D97-AF65-F5344CB8AC3E}">
        <p14:creationId xmlns:p14="http://schemas.microsoft.com/office/powerpoint/2010/main" val="3183489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544B1E31-AE70-4221-978B-F2319F47CCB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2DC9E-B904-427B-B832-2A8941C3D694}" type="slidenum">
              <a:rPr lang="en-US" smtClean="0"/>
              <a:t>‹#›</a:t>
            </a:fld>
            <a:endParaRPr lang="en-US"/>
          </a:p>
        </p:txBody>
      </p:sp>
      <p:sp>
        <p:nvSpPr>
          <p:cNvPr id="3" name="Subtitle 2"/>
          <p:cNvSpPr>
            <a:spLocks noGrp="1"/>
          </p:cNvSpPr>
          <p:nvPr>
            <p:ph type="subTitle" idx="1"/>
          </p:nvPr>
        </p:nvSpPr>
        <p:spPr>
          <a:xfrm>
            <a:off x="1524000" y="3911600"/>
            <a:ext cx="9144000" cy="571500"/>
          </a:xfrm>
        </p:spPr>
        <p:txBody>
          <a:bodyPr/>
          <a:lstStyle>
            <a:lvl1pPr marL="0" indent="0" algn="ctr">
              <a:buNone/>
              <a:defRPr sz="24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5416"/>
          <a:stretch/>
        </p:blipFill>
        <p:spPr>
          <a:xfrm>
            <a:off x="5372101" y="0"/>
            <a:ext cx="6819900" cy="1638300"/>
          </a:xfrm>
          <a:prstGeom prst="rect">
            <a:avLst/>
          </a:prstGeom>
        </p:spPr>
      </p:pic>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7221" r="18274"/>
          <a:stretch/>
        </p:blipFill>
        <p:spPr>
          <a:xfrm>
            <a:off x="1" y="0"/>
            <a:ext cx="5372100" cy="1638300"/>
          </a:xfrm>
          <a:prstGeom prst="rect">
            <a:avLst/>
          </a:prstGeom>
        </p:spPr>
      </p:pic>
    </p:spTree>
    <p:extLst>
      <p:ext uri="{BB962C8B-B14F-4D97-AF65-F5344CB8AC3E}">
        <p14:creationId xmlns:p14="http://schemas.microsoft.com/office/powerpoint/2010/main" val="27105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4B1E31-AE70-4221-978B-F2319F47CCB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2DC9E-B904-427B-B832-2A8941C3D694}" type="slidenum">
              <a:rPr lang="en-US" smtClean="0"/>
              <a:t>‹#›</a:t>
            </a:fld>
            <a:endParaRPr lang="en-US"/>
          </a:p>
        </p:txBody>
      </p:sp>
    </p:spTree>
    <p:extLst>
      <p:ext uri="{BB962C8B-B14F-4D97-AF65-F5344CB8AC3E}">
        <p14:creationId xmlns:p14="http://schemas.microsoft.com/office/powerpoint/2010/main" val="257139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1093509"/>
            <a:ext cx="2628900" cy="5083454"/>
          </a:xfrm>
        </p:spPr>
        <p:txBody>
          <a:bodyPr vert="eaVert"/>
          <a:lstStyle>
            <a:lvl1pPr>
              <a:defRPr>
                <a:solidFill>
                  <a:schemeClr val="tx1"/>
                </a:solidFill>
              </a:defRPr>
            </a:lvl1pPr>
          </a:lstStyle>
          <a:p>
            <a:r>
              <a:rPr lang="en-US"/>
              <a:t>Click to edit Master title style</a:t>
            </a:r>
          </a:p>
        </p:txBody>
      </p:sp>
      <p:sp>
        <p:nvSpPr>
          <p:cNvPr id="3" name="Vertical Text Placeholder 2"/>
          <p:cNvSpPr>
            <a:spLocks noGrp="1"/>
          </p:cNvSpPr>
          <p:nvPr>
            <p:ph type="body" orient="vert" idx="1"/>
          </p:nvPr>
        </p:nvSpPr>
        <p:spPr>
          <a:xfrm>
            <a:off x="838201" y="1093509"/>
            <a:ext cx="7734300" cy="5083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4B1E31-AE70-4221-978B-F2319F47CCB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2DC9E-B904-427B-B832-2A8941C3D694}" type="slidenum">
              <a:rPr lang="en-US" smtClean="0"/>
              <a:t>‹#›</a:t>
            </a:fld>
            <a:endParaRPr lang="en-US"/>
          </a:p>
        </p:txBody>
      </p:sp>
    </p:spTree>
    <p:extLst>
      <p:ext uri="{BB962C8B-B14F-4D97-AF65-F5344CB8AC3E}">
        <p14:creationId xmlns:p14="http://schemas.microsoft.com/office/powerpoint/2010/main" val="287579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5416"/>
          <a:stretch/>
        </p:blipFill>
        <p:spPr>
          <a:xfrm>
            <a:off x="5372101" y="0"/>
            <a:ext cx="6819900" cy="1638300"/>
          </a:xfrm>
          <a:prstGeom prst="rect">
            <a:avLst/>
          </a:prstGeom>
        </p:spPr>
      </p:pic>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7221" r="18274"/>
          <a:stretch/>
        </p:blipFill>
        <p:spPr>
          <a:xfrm>
            <a:off x="1" y="0"/>
            <a:ext cx="5372100" cy="1638300"/>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4B1E31-AE70-4221-978B-F2319F47CCB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2DC9E-B904-427B-B832-2A8941C3D694}" type="slidenum">
              <a:rPr lang="en-US" smtClean="0"/>
              <a:t>‹#›</a:t>
            </a:fld>
            <a:endParaRPr lang="en-US"/>
          </a:p>
        </p:txBody>
      </p:sp>
      <p:sp>
        <p:nvSpPr>
          <p:cNvPr id="10" name="Title 1"/>
          <p:cNvSpPr>
            <a:spLocks noGrp="1"/>
          </p:cNvSpPr>
          <p:nvPr>
            <p:ph type="title"/>
          </p:nvPr>
        </p:nvSpPr>
        <p:spPr>
          <a:xfrm>
            <a:off x="838200" y="381000"/>
            <a:ext cx="10515600" cy="660400"/>
          </a:xfrm>
        </p:spPr>
        <p:txBody>
          <a:bodyPr/>
          <a:lstStyle>
            <a:lvl1pPr>
              <a:defRPr>
                <a:gradFill>
                  <a:gsLst>
                    <a:gs pos="0">
                      <a:schemeClr val="accent1">
                        <a:lumMod val="5000"/>
                        <a:lumOff val="95000"/>
                      </a:schemeClr>
                    </a:gs>
                    <a:gs pos="100000">
                      <a:schemeClr val="accent1">
                        <a:lumMod val="45000"/>
                        <a:lumOff val="55000"/>
                      </a:schemeClr>
                    </a:gs>
                  </a:gsLst>
                  <a:lin ang="5400000" scaled="1"/>
                </a:gradFill>
              </a:defRPr>
            </a:lvl1pPr>
          </a:lstStyle>
          <a:p>
            <a:r>
              <a:rPr lang="en-US"/>
              <a:t>Click to edit Master title style</a:t>
            </a:r>
          </a:p>
        </p:txBody>
      </p:sp>
    </p:spTree>
    <p:extLst>
      <p:ext uri="{BB962C8B-B14F-4D97-AF65-F5344CB8AC3E}">
        <p14:creationId xmlns:p14="http://schemas.microsoft.com/office/powerpoint/2010/main" val="117784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4B1E31-AE70-4221-978B-F2319F47CCB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2DC9E-B904-427B-B832-2A8941C3D694}" type="slidenum">
              <a:rPr lang="en-US" smtClean="0"/>
              <a:t>‹#›</a:t>
            </a:fld>
            <a:endParaRPr lang="en-US"/>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5416"/>
          <a:stretch/>
        </p:blipFill>
        <p:spPr>
          <a:xfrm>
            <a:off x="5372101" y="0"/>
            <a:ext cx="6819900" cy="1638300"/>
          </a:xfrm>
          <a:prstGeom prst="rect">
            <a:avLst/>
          </a:prstGeom>
        </p:spPr>
      </p:pic>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7221" r="18274"/>
          <a:stretch/>
        </p:blipFill>
        <p:spPr>
          <a:xfrm>
            <a:off x="1" y="0"/>
            <a:ext cx="5372100" cy="1638300"/>
          </a:xfrm>
          <a:prstGeom prst="rect">
            <a:avLst/>
          </a:prstGeom>
        </p:spPr>
      </p:pic>
    </p:spTree>
    <p:extLst>
      <p:ext uri="{BB962C8B-B14F-4D97-AF65-F5344CB8AC3E}">
        <p14:creationId xmlns:p14="http://schemas.microsoft.com/office/powerpoint/2010/main" val="246778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l="5416"/>
          <a:stretch/>
        </p:blipFill>
        <p:spPr>
          <a:xfrm>
            <a:off x="5372101" y="0"/>
            <a:ext cx="6819900" cy="1638300"/>
          </a:xfrm>
          <a:prstGeom prst="rect">
            <a:avLst/>
          </a:prstGeom>
        </p:spPr>
      </p:pic>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7221" r="18274"/>
          <a:stretch/>
        </p:blipFill>
        <p:spPr>
          <a:xfrm>
            <a:off x="1" y="0"/>
            <a:ext cx="5372100" cy="1638300"/>
          </a:xfrm>
          <a:prstGeom prst="rect">
            <a:avLst/>
          </a:prstGeom>
        </p:spPr>
      </p:pic>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B1E31-AE70-4221-978B-F2319F47CCB9}"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2DC9E-B904-427B-B832-2A8941C3D694}" type="slidenum">
              <a:rPr lang="en-US" smtClean="0"/>
              <a:t>‹#›</a:t>
            </a:fld>
            <a:endParaRPr lang="en-US"/>
          </a:p>
        </p:txBody>
      </p:sp>
      <p:sp>
        <p:nvSpPr>
          <p:cNvPr id="10" name="Title 1"/>
          <p:cNvSpPr>
            <a:spLocks noGrp="1"/>
          </p:cNvSpPr>
          <p:nvPr>
            <p:ph type="title"/>
          </p:nvPr>
        </p:nvSpPr>
        <p:spPr>
          <a:xfrm>
            <a:off x="838200" y="381000"/>
            <a:ext cx="10515600" cy="660400"/>
          </a:xfrm>
        </p:spPr>
        <p:txBody>
          <a:bodyPr/>
          <a:lstStyle>
            <a:lvl1pPr>
              <a:defRPr>
                <a:gradFill>
                  <a:gsLst>
                    <a:gs pos="0">
                      <a:schemeClr val="accent1">
                        <a:lumMod val="5000"/>
                        <a:lumOff val="95000"/>
                      </a:schemeClr>
                    </a:gs>
                    <a:gs pos="100000">
                      <a:schemeClr val="accent1">
                        <a:lumMod val="45000"/>
                        <a:lumOff val="55000"/>
                      </a:schemeClr>
                    </a:gs>
                  </a:gsLst>
                  <a:lin ang="5400000" scaled="1"/>
                </a:gradFill>
              </a:defRPr>
            </a:lvl1pPr>
          </a:lstStyle>
          <a:p>
            <a:r>
              <a:rPr lang="en-US"/>
              <a:t>Click to edit Master title style</a:t>
            </a:r>
          </a:p>
        </p:txBody>
      </p:sp>
    </p:spTree>
    <p:extLst>
      <p:ext uri="{BB962C8B-B14F-4D97-AF65-F5344CB8AC3E}">
        <p14:creationId xmlns:p14="http://schemas.microsoft.com/office/powerpoint/2010/main" val="120782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690675"/>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4B1E31-AE70-4221-978B-F2319F47CCB9}"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2DC9E-B904-427B-B832-2A8941C3D694}" type="slidenum">
              <a:rPr lang="en-US" smtClean="0"/>
              <a:t>‹#›</a:t>
            </a:fld>
            <a:endParaRPr lang="en-US"/>
          </a:p>
        </p:txBody>
      </p:sp>
    </p:spTree>
    <p:extLst>
      <p:ext uri="{BB962C8B-B14F-4D97-AF65-F5344CB8AC3E}">
        <p14:creationId xmlns:p14="http://schemas.microsoft.com/office/powerpoint/2010/main" val="1407653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55701"/>
            <a:ext cx="10515600" cy="704394"/>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544B1E31-AE70-4221-978B-F2319F47CCB9}"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2DC9E-B904-427B-B832-2A8941C3D694}" type="slidenum">
              <a:rPr lang="en-US" smtClean="0"/>
              <a:t>‹#›</a:t>
            </a:fld>
            <a:endParaRPr lang="en-US"/>
          </a:p>
        </p:txBody>
      </p:sp>
    </p:spTree>
    <p:extLst>
      <p:ext uri="{BB962C8B-B14F-4D97-AF65-F5344CB8AC3E}">
        <p14:creationId xmlns:p14="http://schemas.microsoft.com/office/powerpoint/2010/main" val="54993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B1E31-AE70-4221-978B-F2319F47CCB9}"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2DC9E-B904-427B-B832-2A8941C3D694}" type="slidenum">
              <a:rPr lang="en-US" smtClean="0"/>
              <a:t>‹#›</a:t>
            </a:fld>
            <a:endParaRPr lang="en-US"/>
          </a:p>
        </p:txBody>
      </p:sp>
    </p:spTree>
    <p:extLst>
      <p:ext uri="{BB962C8B-B14F-4D97-AF65-F5344CB8AC3E}">
        <p14:creationId xmlns:p14="http://schemas.microsoft.com/office/powerpoint/2010/main" val="424353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5363049" cy="530227"/>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074656"/>
            <a:ext cx="6172200" cy="4786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1074656"/>
            <a:ext cx="3932237" cy="4794332"/>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4B1E31-AE70-4221-978B-F2319F47CCB9}"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2DC9E-B904-427B-B832-2A8941C3D694}" type="slidenum">
              <a:rPr lang="en-US" smtClean="0"/>
              <a:t>‹#›</a:t>
            </a:fld>
            <a:endParaRPr lang="en-US"/>
          </a:p>
        </p:txBody>
      </p:sp>
    </p:spTree>
    <p:extLst>
      <p:ext uri="{BB962C8B-B14F-4D97-AF65-F5344CB8AC3E}">
        <p14:creationId xmlns:p14="http://schemas.microsoft.com/office/powerpoint/2010/main" val="2641695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5174513" cy="530227"/>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093508"/>
            <a:ext cx="6172200" cy="4767543"/>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839788" y="1093508"/>
            <a:ext cx="3932237" cy="4775479"/>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4B1E31-AE70-4221-978B-F2319F47CCB9}"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2DC9E-B904-427B-B832-2A8941C3D694}" type="slidenum">
              <a:rPr lang="en-US" smtClean="0"/>
              <a:t>‹#›</a:t>
            </a:fld>
            <a:endParaRPr lang="en-US"/>
          </a:p>
        </p:txBody>
      </p:sp>
    </p:spTree>
    <p:extLst>
      <p:ext uri="{BB962C8B-B14F-4D97-AF65-F5344CB8AC3E}">
        <p14:creationId xmlns:p14="http://schemas.microsoft.com/office/powerpoint/2010/main" val="2222344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l="5416"/>
          <a:stretch/>
        </p:blipFill>
        <p:spPr>
          <a:xfrm>
            <a:off x="5372101" y="0"/>
            <a:ext cx="6819900" cy="1638300"/>
          </a:xfrm>
          <a:prstGeom prst="rect">
            <a:avLst/>
          </a:prstGeom>
        </p:spPr>
      </p:pic>
      <p:pic>
        <p:nvPicPr>
          <p:cNvPr id="8" name="Picture 7"/>
          <p:cNvPicPr>
            <a:picLocks noChangeAspect="1"/>
          </p:cNvPicPr>
          <p:nvPr/>
        </p:nvPicPr>
        <p:blipFill rotWithShape="1">
          <a:blip r:embed="rId13">
            <a:extLst>
              <a:ext uri="{28A0092B-C50C-407E-A947-70E740481C1C}">
                <a14:useLocalDpi xmlns:a14="http://schemas.microsoft.com/office/drawing/2010/main" val="0"/>
              </a:ext>
            </a:extLst>
          </a:blip>
          <a:srcRect l="7221" r="18274"/>
          <a:stretch/>
        </p:blipFill>
        <p:spPr>
          <a:xfrm>
            <a:off x="1" y="0"/>
            <a:ext cx="5372100" cy="1638300"/>
          </a:xfrm>
          <a:prstGeom prst="rect">
            <a:avLst/>
          </a:prstGeom>
        </p:spPr>
      </p:pic>
      <p:sp>
        <p:nvSpPr>
          <p:cNvPr id="2" name="Title Placeholder 1"/>
          <p:cNvSpPr>
            <a:spLocks noGrp="1"/>
          </p:cNvSpPr>
          <p:nvPr>
            <p:ph type="title"/>
          </p:nvPr>
        </p:nvSpPr>
        <p:spPr>
          <a:xfrm>
            <a:off x="838200" y="365128"/>
            <a:ext cx="10515600" cy="70439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23, 2019</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Grant Advisory Committee Meeting</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2DC9E-B904-427B-B832-2A8941C3D694}" type="slidenum">
              <a:rPr lang="en-US" smtClean="0"/>
              <a:t>‹#›</a:t>
            </a:fld>
            <a:endParaRPr lang="en-US"/>
          </a:p>
        </p:txBody>
      </p:sp>
    </p:spTree>
    <p:extLst>
      <p:ext uri="{BB962C8B-B14F-4D97-AF65-F5344CB8AC3E}">
        <p14:creationId xmlns:p14="http://schemas.microsoft.com/office/powerpoint/2010/main" val="148005538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377" rtl="0" eaLnBrk="1" latinLnBrk="0" hangingPunct="1">
        <a:lnSpc>
          <a:spcPct val="90000"/>
        </a:lnSpc>
        <a:spcBef>
          <a:spcPct val="0"/>
        </a:spcBef>
        <a:buNone/>
        <a:defRPr sz="4400" kern="1200">
          <a:gradFill>
            <a:gsLst>
              <a:gs pos="0">
                <a:schemeClr val="accent1">
                  <a:lumMod val="5000"/>
                  <a:lumOff val="95000"/>
                </a:schemeClr>
              </a:gs>
              <a:gs pos="100000">
                <a:schemeClr val="accent1">
                  <a:lumMod val="60000"/>
                  <a:lumOff val="40000"/>
                </a:schemeClr>
              </a:gs>
            </a:gsLst>
            <a:lin ang="5400000" scaled="1"/>
          </a:gra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ohs.delaware.gov/grants.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DSHS_OHS@delaware.gov" TargetMode="External"/><Relationship Id="rId2" Type="http://schemas.openxmlformats.org/officeDocument/2006/relationships/hyperlink" Target="mailto:Richard.Klepner@delaware.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Challenges and Trends in Fatal Crash Types</a:t>
            </a:r>
          </a:p>
        </p:txBody>
      </p:sp>
      <p:sp>
        <p:nvSpPr>
          <p:cNvPr id="6" name="Subtitle 5"/>
          <p:cNvSpPr>
            <a:spLocks noGrp="1"/>
          </p:cNvSpPr>
          <p:nvPr>
            <p:ph type="subTitle" idx="1"/>
          </p:nvPr>
        </p:nvSpPr>
        <p:spPr>
          <a:xfrm>
            <a:off x="1524000" y="3911599"/>
            <a:ext cx="9144000" cy="2387599"/>
          </a:xfrm>
        </p:spPr>
        <p:txBody>
          <a:bodyPr vert="horz" lIns="91440" tIns="45720" rIns="91440" bIns="45720" rtlCol="0" anchor="t">
            <a:normAutofit fontScale="40000" lnSpcReduction="20000"/>
          </a:bodyPr>
          <a:lstStyle/>
          <a:p>
            <a:r>
              <a:rPr lang="en-US" sz="11200" dirty="0"/>
              <a:t>Everybody Gets Home Summit</a:t>
            </a:r>
            <a:endParaRPr lang="en-US" sz="10400" dirty="0"/>
          </a:p>
          <a:p>
            <a:r>
              <a:rPr lang="en-US" sz="11200" dirty="0"/>
              <a:t>May 2023</a:t>
            </a:r>
          </a:p>
          <a:p>
            <a:r>
              <a:rPr lang="en-US" sz="11200" dirty="0"/>
              <a:t>Richard Klepner – Deputy Director</a:t>
            </a:r>
          </a:p>
          <a:p>
            <a:endParaRPr lang="en-US" dirty="0"/>
          </a:p>
          <a:p>
            <a:endParaRPr lang="en-US" dirty="0"/>
          </a:p>
          <a:p>
            <a:endParaRPr lang="en-US" sz="3600" b="1" dirty="0">
              <a:solidFill>
                <a:srgbClr val="FF0000"/>
              </a:solidFill>
            </a:endParaRPr>
          </a:p>
          <a:p>
            <a:endParaRPr lang="en-US" dirty="0"/>
          </a:p>
        </p:txBody>
      </p:sp>
    </p:spTree>
    <p:extLst>
      <p:ext uri="{BB962C8B-B14F-4D97-AF65-F5344CB8AC3E}">
        <p14:creationId xmlns:p14="http://schemas.microsoft.com/office/powerpoint/2010/main" val="92654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FD1FEC87-CBE9-C736-0024-AE6892FD10DB}"/>
              </a:ext>
            </a:extLst>
          </p:cNvPr>
          <p:cNvSpPr>
            <a:spLocks noGrp="1"/>
          </p:cNvSpPr>
          <p:nvPr>
            <p:ph type="title"/>
          </p:nvPr>
        </p:nvSpPr>
        <p:spPr>
          <a:xfrm>
            <a:off x="839788" y="457200"/>
            <a:ext cx="5363049" cy="530227"/>
          </a:xfrm>
        </p:spPr>
        <p:txBody>
          <a:bodyPr anchor="b">
            <a:normAutofit/>
          </a:bodyPr>
          <a:lstStyle/>
          <a:p>
            <a:r>
              <a:rPr lang="en-US" sz="3000"/>
              <a:t>Traffic Fatalities Through the Year</a:t>
            </a:r>
          </a:p>
        </p:txBody>
      </p:sp>
      <p:sp>
        <p:nvSpPr>
          <p:cNvPr id="14" name="Text Placeholder 3">
            <a:extLst>
              <a:ext uri="{FF2B5EF4-FFF2-40B4-BE49-F238E27FC236}">
                <a16:creationId xmlns:a16="http://schemas.microsoft.com/office/drawing/2014/main" id="{AC75A1DC-B038-E8A1-266C-65A343E240C7}"/>
              </a:ext>
            </a:extLst>
          </p:cNvPr>
          <p:cNvSpPr>
            <a:spLocks noGrp="1"/>
          </p:cNvSpPr>
          <p:nvPr>
            <p:ph type="body" sz="half" idx="2"/>
          </p:nvPr>
        </p:nvSpPr>
        <p:spPr>
          <a:xfrm>
            <a:off x="839789" y="1074656"/>
            <a:ext cx="3046412" cy="5326144"/>
          </a:xfrm>
        </p:spPr>
        <p:txBody>
          <a:bodyPr/>
          <a:lstStyle/>
          <a:p>
            <a:endParaRPr lang="en-US" dirty="0"/>
          </a:p>
          <a:p>
            <a:endParaRPr lang="en-US" dirty="0"/>
          </a:p>
          <a:p>
            <a:endParaRPr lang="en-US" dirty="0"/>
          </a:p>
          <a:p>
            <a:endParaRPr lang="en-US" sz="3200" dirty="0"/>
          </a:p>
          <a:p>
            <a:r>
              <a:rPr lang="en-US" sz="3200" dirty="0"/>
              <a:t>169 Fatalities from May 1</a:t>
            </a:r>
            <a:r>
              <a:rPr lang="en-US" sz="3200" baseline="30000" dirty="0"/>
              <a:t>st</a:t>
            </a:r>
            <a:r>
              <a:rPr lang="en-US" sz="3200" dirty="0"/>
              <a:t> 2022 – April 30, 2023</a:t>
            </a:r>
          </a:p>
          <a:p>
            <a:endParaRPr lang="en-US" dirty="0"/>
          </a:p>
        </p:txBody>
      </p:sp>
      <p:graphicFrame>
        <p:nvGraphicFramePr>
          <p:cNvPr id="4" name="Chart 3">
            <a:extLst>
              <a:ext uri="{FF2B5EF4-FFF2-40B4-BE49-F238E27FC236}">
                <a16:creationId xmlns:a16="http://schemas.microsoft.com/office/drawing/2014/main" id="{64787CE9-FEEA-5208-4A10-A63528F90C68}"/>
              </a:ext>
            </a:extLst>
          </p:cNvPr>
          <p:cNvGraphicFramePr>
            <a:graphicFrameLocks/>
          </p:cNvGraphicFramePr>
          <p:nvPr>
            <p:extLst>
              <p:ext uri="{D42A27DB-BD31-4B8C-83A1-F6EECF244321}">
                <p14:modId xmlns:p14="http://schemas.microsoft.com/office/powerpoint/2010/main" val="1071309161"/>
              </p:ext>
            </p:extLst>
          </p:nvPr>
        </p:nvGraphicFramePr>
        <p:xfrm>
          <a:off x="4581525" y="1074656"/>
          <a:ext cx="6773863" cy="56309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862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F033DD90-37EC-3403-D8DB-0E89B2B0C7B6}"/>
              </a:ext>
            </a:extLst>
          </p:cNvPr>
          <p:cNvSpPr>
            <a:spLocks noGrp="1"/>
          </p:cNvSpPr>
          <p:nvPr>
            <p:ph type="title"/>
          </p:nvPr>
        </p:nvSpPr>
        <p:spPr>
          <a:xfrm>
            <a:off x="838200" y="381000"/>
            <a:ext cx="10515600" cy="660400"/>
          </a:xfrm>
        </p:spPr>
        <p:txBody>
          <a:bodyPr>
            <a:normAutofit fontScale="90000"/>
          </a:bodyPr>
          <a:lstStyle/>
          <a:p>
            <a:r>
              <a:rPr lang="en-US" dirty="0"/>
              <a:t>Traffic Fatalities By Month - Delaware</a:t>
            </a:r>
          </a:p>
        </p:txBody>
      </p:sp>
      <p:graphicFrame>
        <p:nvGraphicFramePr>
          <p:cNvPr id="4" name="Chart 3">
            <a:extLst>
              <a:ext uri="{FF2B5EF4-FFF2-40B4-BE49-F238E27FC236}">
                <a16:creationId xmlns:a16="http://schemas.microsoft.com/office/drawing/2014/main" id="{B9BE9831-AD53-FCF5-C1FD-05F2FA79E1DB}"/>
              </a:ext>
            </a:extLst>
          </p:cNvPr>
          <p:cNvGraphicFramePr>
            <a:graphicFrameLocks/>
          </p:cNvGraphicFramePr>
          <p:nvPr>
            <p:extLst>
              <p:ext uri="{D42A27DB-BD31-4B8C-83A1-F6EECF244321}">
                <p14:modId xmlns:p14="http://schemas.microsoft.com/office/powerpoint/2010/main" val="418285822"/>
              </p:ext>
            </p:extLst>
          </p:nvPr>
        </p:nvGraphicFramePr>
        <p:xfrm>
          <a:off x="838200" y="1825624"/>
          <a:ext cx="10515600" cy="4651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5409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FE359C1-CDB3-5A7C-AC5C-6758F2D8C5FB}"/>
              </a:ext>
            </a:extLst>
          </p:cNvPr>
          <p:cNvGraphicFramePr>
            <a:graphicFrameLocks noGrp="1"/>
          </p:cNvGraphicFramePr>
          <p:nvPr>
            <p:ph idx="1"/>
            <p:extLst>
              <p:ext uri="{D42A27DB-BD31-4B8C-83A1-F6EECF244321}">
                <p14:modId xmlns:p14="http://schemas.microsoft.com/office/powerpoint/2010/main" val="3722675009"/>
              </p:ext>
            </p:extLst>
          </p:nvPr>
        </p:nvGraphicFramePr>
        <p:xfrm>
          <a:off x="561976" y="1419225"/>
          <a:ext cx="11258550" cy="5257793"/>
        </p:xfrm>
        <a:graphic>
          <a:graphicData uri="http://schemas.openxmlformats.org/drawingml/2006/table">
            <a:tbl>
              <a:tblPr firstRow="1" firstCol="1" bandRow="1">
                <a:tableStyleId>{22838BEF-8BB2-4498-84A7-C5851F593DF1}</a:tableStyleId>
              </a:tblPr>
              <a:tblGrid>
                <a:gridCol w="4602331">
                  <a:extLst>
                    <a:ext uri="{9D8B030D-6E8A-4147-A177-3AD203B41FA5}">
                      <a16:colId xmlns:a16="http://schemas.microsoft.com/office/drawing/2014/main" val="1018411766"/>
                    </a:ext>
                  </a:extLst>
                </a:gridCol>
                <a:gridCol w="963279">
                  <a:extLst>
                    <a:ext uri="{9D8B030D-6E8A-4147-A177-3AD203B41FA5}">
                      <a16:colId xmlns:a16="http://schemas.microsoft.com/office/drawing/2014/main" val="4115501824"/>
                    </a:ext>
                  </a:extLst>
                </a:gridCol>
                <a:gridCol w="963279">
                  <a:extLst>
                    <a:ext uri="{9D8B030D-6E8A-4147-A177-3AD203B41FA5}">
                      <a16:colId xmlns:a16="http://schemas.microsoft.com/office/drawing/2014/main" val="2144615429"/>
                    </a:ext>
                  </a:extLst>
                </a:gridCol>
                <a:gridCol w="963279">
                  <a:extLst>
                    <a:ext uri="{9D8B030D-6E8A-4147-A177-3AD203B41FA5}">
                      <a16:colId xmlns:a16="http://schemas.microsoft.com/office/drawing/2014/main" val="767629912"/>
                    </a:ext>
                  </a:extLst>
                </a:gridCol>
                <a:gridCol w="963279">
                  <a:extLst>
                    <a:ext uri="{9D8B030D-6E8A-4147-A177-3AD203B41FA5}">
                      <a16:colId xmlns:a16="http://schemas.microsoft.com/office/drawing/2014/main" val="3333547799"/>
                    </a:ext>
                  </a:extLst>
                </a:gridCol>
                <a:gridCol w="963279">
                  <a:extLst>
                    <a:ext uri="{9D8B030D-6E8A-4147-A177-3AD203B41FA5}">
                      <a16:colId xmlns:a16="http://schemas.microsoft.com/office/drawing/2014/main" val="783825305"/>
                    </a:ext>
                  </a:extLst>
                </a:gridCol>
                <a:gridCol w="1003876">
                  <a:extLst>
                    <a:ext uri="{9D8B030D-6E8A-4147-A177-3AD203B41FA5}">
                      <a16:colId xmlns:a16="http://schemas.microsoft.com/office/drawing/2014/main" val="177352026"/>
                    </a:ext>
                  </a:extLst>
                </a:gridCol>
                <a:gridCol w="835948">
                  <a:extLst>
                    <a:ext uri="{9D8B030D-6E8A-4147-A177-3AD203B41FA5}">
                      <a16:colId xmlns:a16="http://schemas.microsoft.com/office/drawing/2014/main" val="883123544"/>
                    </a:ext>
                  </a:extLst>
                </a:gridCol>
              </a:tblGrid>
              <a:tr h="312221">
                <a:tc gridSpan="8">
                  <a:txBody>
                    <a:bodyPr/>
                    <a:lstStyle/>
                    <a:p>
                      <a:pPr marL="0" marR="0" algn="ctr">
                        <a:spcBef>
                          <a:spcPts val="0"/>
                        </a:spcBef>
                        <a:spcAft>
                          <a:spcPts val="0"/>
                        </a:spcAft>
                      </a:pPr>
                      <a:r>
                        <a:rPr lang="en-US" sz="1100">
                          <a:effectLst/>
                        </a:rPr>
                        <a:t>Fatalities by Type 2018-2022</a:t>
                      </a:r>
                      <a:endParaRPr lang="en-US" sz="110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35511259"/>
                  </a:ext>
                </a:extLst>
              </a:tr>
              <a:tr h="549508">
                <a:tc>
                  <a:txBody>
                    <a:bodyPr/>
                    <a:lstStyle/>
                    <a:p>
                      <a:pPr marL="0" marR="0" algn="ctr">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dirty="0">
                          <a:effectLst/>
                        </a:rPr>
                        <a:t>2018</a:t>
                      </a:r>
                      <a:endParaRPr lang="en-US" sz="1600" b="1"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dirty="0">
                          <a:effectLst/>
                        </a:rPr>
                        <a:t>2019</a:t>
                      </a:r>
                      <a:endParaRPr lang="en-US" sz="1600" b="1"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dirty="0">
                          <a:effectLst/>
                        </a:rPr>
                        <a:t>2020</a:t>
                      </a:r>
                      <a:endParaRPr lang="en-US" sz="1600" b="1"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dirty="0">
                          <a:effectLst/>
                        </a:rPr>
                        <a:t>2021</a:t>
                      </a:r>
                      <a:endParaRPr lang="en-US" sz="1600" b="1"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dirty="0">
                          <a:effectLst/>
                        </a:rPr>
                        <a:t>2022</a:t>
                      </a:r>
                      <a:endParaRPr lang="en-US" sz="1600" b="1"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dirty="0">
                          <a:effectLst/>
                        </a:rPr>
                        <a:t>Total</a:t>
                      </a:r>
                      <a:endParaRPr lang="en-US" sz="1600" b="1"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dirty="0">
                          <a:effectLst/>
                        </a:rPr>
                        <a:t>%</a:t>
                      </a:r>
                      <a:endParaRPr lang="en-US" sz="1600" b="1"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606473446"/>
                  </a:ext>
                </a:extLst>
              </a:tr>
              <a:tr h="549508">
                <a:tc>
                  <a:txBody>
                    <a:bodyPr/>
                    <a:lstStyle/>
                    <a:p>
                      <a:pPr marL="0" marR="0" algn="ctr">
                        <a:spcBef>
                          <a:spcPts val="0"/>
                        </a:spcBef>
                        <a:spcAft>
                          <a:spcPts val="0"/>
                        </a:spcAft>
                      </a:pPr>
                      <a:r>
                        <a:rPr lang="en-US" sz="1600" dirty="0">
                          <a:effectLst/>
                        </a:rPr>
                        <a:t>Passenger Car Driver</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47</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61</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63</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62</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65</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298</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45%</a:t>
                      </a:r>
                      <a:endParaRPr lang="en-US" sz="16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83931526"/>
                  </a:ext>
                </a:extLst>
              </a:tr>
              <a:tr h="549508">
                <a:tc>
                  <a:txBody>
                    <a:bodyPr/>
                    <a:lstStyle/>
                    <a:p>
                      <a:pPr marL="0" marR="0" algn="ctr">
                        <a:spcBef>
                          <a:spcPts val="0"/>
                        </a:spcBef>
                        <a:spcAft>
                          <a:spcPts val="0"/>
                        </a:spcAft>
                      </a:pPr>
                      <a:r>
                        <a:rPr lang="en-US" sz="1600" dirty="0">
                          <a:effectLst/>
                        </a:rPr>
                        <a:t>Passenger Car Passenger</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17</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13</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12</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22</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b="1" dirty="0">
                          <a:solidFill>
                            <a:srgbClr val="FF0000"/>
                          </a:solidFill>
                          <a:effectLst/>
                        </a:rPr>
                        <a:t>38</a:t>
                      </a:r>
                      <a:endParaRPr lang="en-US" sz="1600" b="1" dirty="0">
                        <a:solidFill>
                          <a:srgbClr val="FF0000"/>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102</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15%</a:t>
                      </a:r>
                      <a:endParaRPr lang="en-US" sz="16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732234042"/>
                  </a:ext>
                </a:extLst>
              </a:tr>
              <a:tr h="549508">
                <a:tc>
                  <a:txBody>
                    <a:bodyPr/>
                    <a:lstStyle/>
                    <a:p>
                      <a:pPr marL="0" marR="0" algn="ctr">
                        <a:spcBef>
                          <a:spcPts val="0"/>
                        </a:spcBef>
                        <a:spcAft>
                          <a:spcPts val="0"/>
                        </a:spcAft>
                      </a:pPr>
                      <a:r>
                        <a:rPr lang="en-US" sz="1600">
                          <a:effectLst/>
                        </a:rPr>
                        <a:t>Motorcycle Driver</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16</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16</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14</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23</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20</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89</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13%</a:t>
                      </a:r>
                      <a:endParaRPr lang="en-US" sz="16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407719414"/>
                  </a:ext>
                </a:extLst>
              </a:tr>
              <a:tr h="549508">
                <a:tc>
                  <a:txBody>
                    <a:bodyPr/>
                    <a:lstStyle/>
                    <a:p>
                      <a:pPr marL="0" marR="0" algn="ctr">
                        <a:spcBef>
                          <a:spcPts val="0"/>
                        </a:spcBef>
                        <a:spcAft>
                          <a:spcPts val="0"/>
                        </a:spcAft>
                      </a:pPr>
                      <a:r>
                        <a:rPr lang="en-US" sz="1600" dirty="0">
                          <a:effectLst/>
                        </a:rPr>
                        <a:t>Motorcycle Passenger</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2</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7</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491635167"/>
                  </a:ext>
                </a:extLst>
              </a:tr>
              <a:tr h="549508">
                <a:tc>
                  <a:txBody>
                    <a:bodyPr/>
                    <a:lstStyle/>
                    <a:p>
                      <a:pPr marL="0" marR="0" algn="ctr">
                        <a:spcBef>
                          <a:spcPts val="0"/>
                        </a:spcBef>
                        <a:spcAft>
                          <a:spcPts val="0"/>
                        </a:spcAft>
                      </a:pPr>
                      <a:r>
                        <a:rPr lang="en-US" sz="1600">
                          <a:effectLst/>
                        </a:rPr>
                        <a:t>Bicyclist</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6</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7</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3</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2</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7</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25</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4%</a:t>
                      </a:r>
                      <a:endParaRPr lang="en-US" sz="16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937458835"/>
                  </a:ext>
                </a:extLst>
              </a:tr>
              <a:tr h="549508">
                <a:tc>
                  <a:txBody>
                    <a:bodyPr/>
                    <a:lstStyle/>
                    <a:p>
                      <a:pPr marL="0" marR="0" algn="ctr">
                        <a:spcBef>
                          <a:spcPts val="0"/>
                        </a:spcBef>
                        <a:spcAft>
                          <a:spcPts val="0"/>
                        </a:spcAft>
                      </a:pPr>
                      <a:r>
                        <a:rPr lang="en-US" sz="1600">
                          <a:effectLst/>
                        </a:rPr>
                        <a:t>Pedestrian</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24</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32</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25</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29</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33</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143</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22%</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898727509"/>
                  </a:ext>
                </a:extLst>
              </a:tr>
              <a:tr h="549508">
                <a:tc>
                  <a:txBody>
                    <a:bodyPr/>
                    <a:lstStyle/>
                    <a:p>
                      <a:pPr marL="0" marR="0" algn="ctr">
                        <a:spcBef>
                          <a:spcPts val="0"/>
                        </a:spcBef>
                        <a:spcAft>
                          <a:spcPts val="0"/>
                        </a:spcAft>
                      </a:pPr>
                      <a:r>
                        <a:rPr lang="en-US" sz="1600">
                          <a:effectLst/>
                        </a:rPr>
                        <a:t>Other</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0</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0%</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183692113"/>
                  </a:ext>
                </a:extLst>
              </a:tr>
              <a:tr h="549508">
                <a:tc>
                  <a:txBody>
                    <a:bodyPr/>
                    <a:lstStyle/>
                    <a:p>
                      <a:pPr marL="0" marR="0" algn="ctr">
                        <a:spcBef>
                          <a:spcPts val="0"/>
                        </a:spcBef>
                        <a:spcAft>
                          <a:spcPts val="0"/>
                        </a:spcAft>
                      </a:pPr>
                      <a:r>
                        <a:rPr lang="en-US" sz="1600">
                          <a:effectLst/>
                        </a:rPr>
                        <a:t>Total</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111</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133</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117</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139</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165</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a:effectLst/>
                        </a:rPr>
                        <a:t>665</a:t>
                      </a:r>
                      <a:endParaRPr lang="en-US" sz="16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55780828"/>
                  </a:ext>
                </a:extLst>
              </a:tr>
            </a:tbl>
          </a:graphicData>
        </a:graphic>
      </p:graphicFrame>
      <p:sp>
        <p:nvSpPr>
          <p:cNvPr id="3" name="Title 2">
            <a:extLst>
              <a:ext uri="{FF2B5EF4-FFF2-40B4-BE49-F238E27FC236}">
                <a16:creationId xmlns:a16="http://schemas.microsoft.com/office/drawing/2014/main" id="{A20FDEB8-96F7-B525-9425-CE120B09927B}"/>
              </a:ext>
            </a:extLst>
          </p:cNvPr>
          <p:cNvSpPr>
            <a:spLocks noGrp="1"/>
          </p:cNvSpPr>
          <p:nvPr>
            <p:ph type="title"/>
          </p:nvPr>
        </p:nvSpPr>
        <p:spPr/>
        <p:txBody>
          <a:bodyPr>
            <a:normAutofit fontScale="90000"/>
          </a:bodyPr>
          <a:lstStyle/>
          <a:p>
            <a:r>
              <a:rPr lang="en-US" dirty="0"/>
              <a:t>Fatality by Roadway User</a:t>
            </a:r>
          </a:p>
        </p:txBody>
      </p:sp>
    </p:spTree>
    <p:extLst>
      <p:ext uri="{BB962C8B-B14F-4D97-AF65-F5344CB8AC3E}">
        <p14:creationId xmlns:p14="http://schemas.microsoft.com/office/powerpoint/2010/main" val="100869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25A5039C-06B2-882F-ADA7-15755F055AB6}"/>
              </a:ext>
            </a:extLst>
          </p:cNvPr>
          <p:cNvGraphicFramePr>
            <a:graphicFrameLocks noGrp="1"/>
          </p:cNvGraphicFramePr>
          <p:nvPr>
            <p:ph idx="1"/>
            <p:extLst>
              <p:ext uri="{D42A27DB-BD31-4B8C-83A1-F6EECF244321}">
                <p14:modId xmlns:p14="http://schemas.microsoft.com/office/powerpoint/2010/main" val="1454321026"/>
              </p:ext>
            </p:extLst>
          </p:nvPr>
        </p:nvGraphicFramePr>
        <p:xfrm>
          <a:off x="84416" y="1489710"/>
          <a:ext cx="6719796" cy="4373204"/>
        </p:xfrm>
        <a:graphic>
          <a:graphicData uri="http://schemas.openxmlformats.org/drawingml/2006/table">
            <a:tbl>
              <a:tblPr firstRow="1" firstCol="1" bandRow="1"/>
              <a:tblGrid>
                <a:gridCol w="910666">
                  <a:extLst>
                    <a:ext uri="{9D8B030D-6E8A-4147-A177-3AD203B41FA5}">
                      <a16:colId xmlns:a16="http://schemas.microsoft.com/office/drawing/2014/main" val="3842662007"/>
                    </a:ext>
                  </a:extLst>
                </a:gridCol>
                <a:gridCol w="618565">
                  <a:extLst>
                    <a:ext uri="{9D8B030D-6E8A-4147-A177-3AD203B41FA5}">
                      <a16:colId xmlns:a16="http://schemas.microsoft.com/office/drawing/2014/main" val="3217116704"/>
                    </a:ext>
                  </a:extLst>
                </a:gridCol>
                <a:gridCol w="546847">
                  <a:extLst>
                    <a:ext uri="{9D8B030D-6E8A-4147-A177-3AD203B41FA5}">
                      <a16:colId xmlns:a16="http://schemas.microsoft.com/office/drawing/2014/main" val="2422285816"/>
                    </a:ext>
                  </a:extLst>
                </a:gridCol>
                <a:gridCol w="528918">
                  <a:extLst>
                    <a:ext uri="{9D8B030D-6E8A-4147-A177-3AD203B41FA5}">
                      <a16:colId xmlns:a16="http://schemas.microsoft.com/office/drawing/2014/main" val="1095027611"/>
                    </a:ext>
                  </a:extLst>
                </a:gridCol>
                <a:gridCol w="627529">
                  <a:extLst>
                    <a:ext uri="{9D8B030D-6E8A-4147-A177-3AD203B41FA5}">
                      <a16:colId xmlns:a16="http://schemas.microsoft.com/office/drawing/2014/main" val="517986755"/>
                    </a:ext>
                  </a:extLst>
                </a:gridCol>
                <a:gridCol w="726141">
                  <a:extLst>
                    <a:ext uri="{9D8B030D-6E8A-4147-A177-3AD203B41FA5}">
                      <a16:colId xmlns:a16="http://schemas.microsoft.com/office/drawing/2014/main" val="2682658378"/>
                    </a:ext>
                  </a:extLst>
                </a:gridCol>
                <a:gridCol w="573742">
                  <a:extLst>
                    <a:ext uri="{9D8B030D-6E8A-4147-A177-3AD203B41FA5}">
                      <a16:colId xmlns:a16="http://schemas.microsoft.com/office/drawing/2014/main" val="3743042019"/>
                    </a:ext>
                  </a:extLst>
                </a:gridCol>
                <a:gridCol w="681317">
                  <a:extLst>
                    <a:ext uri="{9D8B030D-6E8A-4147-A177-3AD203B41FA5}">
                      <a16:colId xmlns:a16="http://schemas.microsoft.com/office/drawing/2014/main" val="3466554278"/>
                    </a:ext>
                  </a:extLst>
                </a:gridCol>
                <a:gridCol w="708212">
                  <a:extLst>
                    <a:ext uri="{9D8B030D-6E8A-4147-A177-3AD203B41FA5}">
                      <a16:colId xmlns:a16="http://schemas.microsoft.com/office/drawing/2014/main" val="1486340398"/>
                    </a:ext>
                  </a:extLst>
                </a:gridCol>
                <a:gridCol w="797859">
                  <a:extLst>
                    <a:ext uri="{9D8B030D-6E8A-4147-A177-3AD203B41FA5}">
                      <a16:colId xmlns:a16="http://schemas.microsoft.com/office/drawing/2014/main" val="607011129"/>
                    </a:ext>
                  </a:extLst>
                </a:gridCol>
              </a:tblGrid>
              <a:tr h="335368">
                <a:tc gridSpan="10">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Fatal Crashes by Hour Grouping and Weekday (2018-2022)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2185855"/>
                  </a:ext>
                </a:extLst>
              </a:tr>
              <a:tr h="590249">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Weekday</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12am-3am</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3am-6am</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6am-9am</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9am-12pm</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12pm-3pm</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3pm-6pm</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6pm-9pm</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9pm-12am</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Total</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351444"/>
                  </a:ext>
                </a:extLst>
              </a:tr>
              <a:tr h="335368">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Sunday</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AE79"/>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DC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DC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182"/>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4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580"/>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4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93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0928677"/>
                  </a:ext>
                </a:extLst>
              </a:tr>
              <a:tr h="335368">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Monday</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27F"/>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C87D"/>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DC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DC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580"/>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C82"/>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6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483"/>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1670001"/>
                  </a:ext>
                </a:extLst>
              </a:tr>
              <a:tr h="335368">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Tuesday</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27F"/>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C87D"/>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C87D"/>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182"/>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6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17</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E7C"/>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638016"/>
                  </a:ext>
                </a:extLst>
              </a:tr>
              <a:tr h="590249">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Wednesday</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5C87D"/>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27F"/>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27F"/>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DC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DC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AE79"/>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67A"/>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9F76"/>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90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3044412"/>
                  </a:ext>
                </a:extLst>
              </a:tr>
              <a:tr h="335368">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Thursday</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D7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DC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27F"/>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67A"/>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182"/>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1270869"/>
                  </a:ext>
                </a:extLst>
              </a:tr>
              <a:tr h="590249">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Friday</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C82"/>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182"/>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580"/>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17</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E7C"/>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9F76"/>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7039690"/>
                  </a:ext>
                </a:extLst>
              </a:tr>
              <a:tr h="335368">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Saturday</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4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DC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CD7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4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4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977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57D"/>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98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6310835"/>
                  </a:ext>
                </a:extLst>
              </a:tr>
              <a:tr h="590249">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Total</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37</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56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102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102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8859231"/>
                  </a:ext>
                </a:extLst>
              </a:tr>
            </a:tbl>
          </a:graphicData>
        </a:graphic>
      </p:graphicFrame>
      <p:sp>
        <p:nvSpPr>
          <p:cNvPr id="3" name="Title 2">
            <a:extLst>
              <a:ext uri="{FF2B5EF4-FFF2-40B4-BE49-F238E27FC236}">
                <a16:creationId xmlns:a16="http://schemas.microsoft.com/office/drawing/2014/main" id="{9E5311E5-1B88-3F6E-0AF0-BE9FE9671B1E}"/>
              </a:ext>
            </a:extLst>
          </p:cNvPr>
          <p:cNvSpPr>
            <a:spLocks noGrp="1"/>
          </p:cNvSpPr>
          <p:nvPr>
            <p:ph type="title"/>
          </p:nvPr>
        </p:nvSpPr>
        <p:spPr/>
        <p:txBody>
          <a:bodyPr>
            <a:normAutofit fontScale="90000"/>
          </a:bodyPr>
          <a:lstStyle/>
          <a:p>
            <a:r>
              <a:rPr lang="en-US"/>
              <a:t>Fatal Crash Data (cont.)</a:t>
            </a:r>
          </a:p>
        </p:txBody>
      </p:sp>
      <p:graphicFrame>
        <p:nvGraphicFramePr>
          <p:cNvPr id="7" name="Table 6">
            <a:extLst>
              <a:ext uri="{FF2B5EF4-FFF2-40B4-BE49-F238E27FC236}">
                <a16:creationId xmlns:a16="http://schemas.microsoft.com/office/drawing/2014/main" id="{F43928A6-4A86-2E4B-7D2A-8E8A3D6EE320}"/>
              </a:ext>
            </a:extLst>
          </p:cNvPr>
          <p:cNvGraphicFramePr>
            <a:graphicFrameLocks noGrp="1"/>
          </p:cNvGraphicFramePr>
          <p:nvPr>
            <p:extLst>
              <p:ext uri="{D42A27DB-BD31-4B8C-83A1-F6EECF244321}">
                <p14:modId xmlns:p14="http://schemas.microsoft.com/office/powerpoint/2010/main" val="2787933655"/>
              </p:ext>
            </p:extLst>
          </p:nvPr>
        </p:nvGraphicFramePr>
        <p:xfrm>
          <a:off x="7153834" y="1489710"/>
          <a:ext cx="4953747" cy="5368295"/>
        </p:xfrm>
        <a:graphic>
          <a:graphicData uri="http://schemas.openxmlformats.org/drawingml/2006/table">
            <a:tbl>
              <a:tblPr firstRow="1" firstCol="1" bandRow="1"/>
              <a:tblGrid>
                <a:gridCol w="1153426">
                  <a:extLst>
                    <a:ext uri="{9D8B030D-6E8A-4147-A177-3AD203B41FA5}">
                      <a16:colId xmlns:a16="http://schemas.microsoft.com/office/drawing/2014/main" val="369451375"/>
                    </a:ext>
                  </a:extLst>
                </a:gridCol>
                <a:gridCol w="550999">
                  <a:extLst>
                    <a:ext uri="{9D8B030D-6E8A-4147-A177-3AD203B41FA5}">
                      <a16:colId xmlns:a16="http://schemas.microsoft.com/office/drawing/2014/main" val="2780035345"/>
                    </a:ext>
                  </a:extLst>
                </a:gridCol>
                <a:gridCol w="550999">
                  <a:extLst>
                    <a:ext uri="{9D8B030D-6E8A-4147-A177-3AD203B41FA5}">
                      <a16:colId xmlns:a16="http://schemas.microsoft.com/office/drawing/2014/main" val="3645346930"/>
                    </a:ext>
                  </a:extLst>
                </a:gridCol>
                <a:gridCol w="549950">
                  <a:extLst>
                    <a:ext uri="{9D8B030D-6E8A-4147-A177-3AD203B41FA5}">
                      <a16:colId xmlns:a16="http://schemas.microsoft.com/office/drawing/2014/main" val="1919698021"/>
                    </a:ext>
                  </a:extLst>
                </a:gridCol>
                <a:gridCol w="549950">
                  <a:extLst>
                    <a:ext uri="{9D8B030D-6E8A-4147-A177-3AD203B41FA5}">
                      <a16:colId xmlns:a16="http://schemas.microsoft.com/office/drawing/2014/main" val="2541138020"/>
                    </a:ext>
                  </a:extLst>
                </a:gridCol>
                <a:gridCol w="549950">
                  <a:extLst>
                    <a:ext uri="{9D8B030D-6E8A-4147-A177-3AD203B41FA5}">
                      <a16:colId xmlns:a16="http://schemas.microsoft.com/office/drawing/2014/main" val="2998258360"/>
                    </a:ext>
                  </a:extLst>
                </a:gridCol>
                <a:gridCol w="574089">
                  <a:extLst>
                    <a:ext uri="{9D8B030D-6E8A-4147-A177-3AD203B41FA5}">
                      <a16:colId xmlns:a16="http://schemas.microsoft.com/office/drawing/2014/main" val="3886206081"/>
                    </a:ext>
                  </a:extLst>
                </a:gridCol>
                <a:gridCol w="474384">
                  <a:extLst>
                    <a:ext uri="{9D8B030D-6E8A-4147-A177-3AD203B41FA5}">
                      <a16:colId xmlns:a16="http://schemas.microsoft.com/office/drawing/2014/main" val="2689771149"/>
                    </a:ext>
                  </a:extLst>
                </a:gridCol>
              </a:tblGrid>
              <a:tr h="263668">
                <a:tc gridSpan="8">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Fatalities by Age Group (2018-2022)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73062955"/>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 </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2018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2019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2020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2021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2022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Total</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5525208"/>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19&amp;Under</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D07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77C"/>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2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9173"/>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0147890"/>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20-24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D980"/>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CD7F"/>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2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2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D07E"/>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710008"/>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25-29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D07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2"/>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D980"/>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CD7F"/>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842967"/>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30-34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D980"/>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2"/>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57</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463386"/>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35-44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8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A7B"/>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A677"/>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7D6F"/>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90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247112"/>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45-54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D980"/>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283"/>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88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A7B"/>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84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6201142"/>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55-64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CD7F"/>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8871"/>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10</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D07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A7B"/>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BA7B"/>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85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626628"/>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65-74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77C"/>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AF79"/>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D980"/>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24</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7D6F"/>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76</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4161996"/>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AF79"/>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21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9B75"/>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E282"/>
                    </a:solidFill>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78</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12%</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026912"/>
                  </a:ext>
                </a:extLst>
              </a:tr>
              <a:tr h="464057">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Total</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111</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133</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117</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139</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165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665</a:t>
                      </a:r>
                      <a:endParaRPr lang="en-US" sz="11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056421"/>
                  </a:ext>
                </a:extLst>
              </a:tr>
            </a:tbl>
          </a:graphicData>
        </a:graphic>
      </p:graphicFrame>
    </p:spTree>
    <p:extLst>
      <p:ext uri="{BB962C8B-B14F-4D97-AF65-F5344CB8AC3E}">
        <p14:creationId xmlns:p14="http://schemas.microsoft.com/office/powerpoint/2010/main" val="2738209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2D567B-8BF7-60CC-A0CA-95DC1C145C20}"/>
              </a:ext>
            </a:extLst>
          </p:cNvPr>
          <p:cNvSpPr>
            <a:spLocks noGrp="1"/>
          </p:cNvSpPr>
          <p:nvPr>
            <p:ph idx="1"/>
          </p:nvPr>
        </p:nvSpPr>
        <p:spPr>
          <a:xfrm>
            <a:off x="457199" y="1461247"/>
            <a:ext cx="11295529" cy="5109882"/>
          </a:xfrm>
        </p:spPr>
        <p:txBody>
          <a:bodyPr vert="horz" lIns="91440" tIns="45720" rIns="91440" bIns="45720" rtlCol="0" anchor="t">
            <a:normAutofit/>
          </a:bodyPr>
          <a:lstStyle/>
          <a:p>
            <a:pPr marL="227965" indent="-227965"/>
            <a:r>
              <a:rPr lang="en-US" dirty="0"/>
              <a:t>Previous five years:</a:t>
            </a:r>
          </a:p>
          <a:p>
            <a:pPr marL="685154" lvl="1" indent="-227965"/>
            <a:r>
              <a:rPr lang="en-US" dirty="0"/>
              <a:t>40% of fatal crashes involved impairment</a:t>
            </a:r>
          </a:p>
          <a:p>
            <a:pPr marL="685154" lvl="1" indent="-227965"/>
            <a:r>
              <a:rPr lang="en-US" dirty="0"/>
              <a:t>44% of passenger vehicle occupants were not wearing a seat belt</a:t>
            </a:r>
          </a:p>
          <a:p>
            <a:pPr marL="685154" lvl="1" indent="-227965"/>
            <a:r>
              <a:rPr lang="en-US" dirty="0"/>
              <a:t>34% of fatal crashes were speeding related</a:t>
            </a:r>
          </a:p>
          <a:p>
            <a:pPr marL="1142342" lvl="2" indent="-227965"/>
            <a:r>
              <a:rPr lang="en-US" dirty="0"/>
              <a:t>71% of speeding related crashes were on roadways with 50 MPH or higher speed limits</a:t>
            </a:r>
          </a:p>
          <a:p>
            <a:pPr marL="685154" lvl="1" indent="-227965"/>
            <a:r>
              <a:rPr lang="en-US" dirty="0"/>
              <a:t>44% of motorcycle fatalities involved not a wearing a helmet</a:t>
            </a:r>
          </a:p>
          <a:p>
            <a:pPr marL="457189" lvl="1" indent="0">
              <a:buNone/>
            </a:pPr>
            <a:endParaRPr lang="en-US" dirty="0"/>
          </a:p>
          <a:p>
            <a:pPr marL="457189" lvl="1" indent="0">
              <a:buNone/>
            </a:pPr>
            <a:endParaRPr lang="en-US" dirty="0"/>
          </a:p>
          <a:p>
            <a:pPr marL="457189" lvl="1" indent="0">
              <a:buNone/>
            </a:pPr>
            <a:r>
              <a:rPr lang="en-US" dirty="0"/>
              <a:t>*Please note that many 2022 final reports have not been completed and these percentages are expected to increase.</a:t>
            </a:r>
          </a:p>
          <a:p>
            <a:pPr marL="227965" indent="-227965"/>
            <a:endParaRPr lang="en-US" dirty="0"/>
          </a:p>
        </p:txBody>
      </p:sp>
      <p:sp>
        <p:nvSpPr>
          <p:cNvPr id="3" name="Title 2">
            <a:extLst>
              <a:ext uri="{FF2B5EF4-FFF2-40B4-BE49-F238E27FC236}">
                <a16:creationId xmlns:a16="http://schemas.microsoft.com/office/drawing/2014/main" id="{8D1D8B15-4E8C-6164-FE69-589D8DA9D348}"/>
              </a:ext>
            </a:extLst>
          </p:cNvPr>
          <p:cNvSpPr>
            <a:spLocks noGrp="1"/>
          </p:cNvSpPr>
          <p:nvPr>
            <p:ph type="title"/>
          </p:nvPr>
        </p:nvSpPr>
        <p:spPr/>
        <p:txBody>
          <a:bodyPr>
            <a:normAutofit fontScale="90000"/>
          </a:bodyPr>
          <a:lstStyle/>
          <a:p>
            <a:r>
              <a:rPr lang="en-US"/>
              <a:t>Fatal Crashes Continued</a:t>
            </a:r>
          </a:p>
        </p:txBody>
      </p:sp>
    </p:spTree>
    <p:extLst>
      <p:ext uri="{BB962C8B-B14F-4D97-AF65-F5344CB8AC3E}">
        <p14:creationId xmlns:p14="http://schemas.microsoft.com/office/powerpoint/2010/main" val="4044779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E05D8862-50FA-D061-C238-3AA01CF86161}"/>
              </a:ext>
            </a:extLst>
          </p:cNvPr>
          <p:cNvSpPr>
            <a:spLocks noGrp="1"/>
          </p:cNvSpPr>
          <p:nvPr>
            <p:ph type="title"/>
          </p:nvPr>
        </p:nvSpPr>
        <p:spPr>
          <a:xfrm>
            <a:off x="838200" y="381000"/>
            <a:ext cx="10515600" cy="660400"/>
          </a:xfrm>
        </p:spPr>
        <p:txBody>
          <a:bodyPr>
            <a:normAutofit fontScale="90000"/>
          </a:bodyPr>
          <a:lstStyle/>
          <a:p>
            <a:r>
              <a:rPr lang="en-US" dirty="0"/>
              <a:t>Fatality Crash Factors</a:t>
            </a:r>
          </a:p>
        </p:txBody>
      </p:sp>
      <p:graphicFrame>
        <p:nvGraphicFramePr>
          <p:cNvPr id="4" name="Chart 3">
            <a:extLst>
              <a:ext uri="{FF2B5EF4-FFF2-40B4-BE49-F238E27FC236}">
                <a16:creationId xmlns:a16="http://schemas.microsoft.com/office/drawing/2014/main" id="{5147A594-14B5-8E87-E9E8-DC3EF5FFD8F8}"/>
              </a:ext>
            </a:extLst>
          </p:cNvPr>
          <p:cNvGraphicFramePr>
            <a:graphicFrameLocks/>
          </p:cNvGraphicFramePr>
          <p:nvPr>
            <p:extLst>
              <p:ext uri="{D42A27DB-BD31-4B8C-83A1-F6EECF244321}">
                <p14:modId xmlns:p14="http://schemas.microsoft.com/office/powerpoint/2010/main" val="3564027807"/>
              </p:ext>
            </p:extLst>
          </p:nvPr>
        </p:nvGraphicFramePr>
        <p:xfrm>
          <a:off x="161925" y="1381125"/>
          <a:ext cx="12030075" cy="5257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6810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5C89EF-F4FF-3E14-24F3-B411C173FB72}"/>
              </a:ext>
            </a:extLst>
          </p:cNvPr>
          <p:cNvSpPr>
            <a:spLocks noGrp="1"/>
          </p:cNvSpPr>
          <p:nvPr>
            <p:ph type="title"/>
          </p:nvPr>
        </p:nvSpPr>
        <p:spPr>
          <a:xfrm>
            <a:off x="838200" y="381000"/>
            <a:ext cx="10515600" cy="660400"/>
          </a:xfrm>
        </p:spPr>
        <p:txBody>
          <a:bodyPr anchor="ctr">
            <a:normAutofit/>
          </a:bodyPr>
          <a:lstStyle/>
          <a:p>
            <a:r>
              <a:rPr lang="en-US" sz="4100" dirty="0"/>
              <a:t>Other General Data</a:t>
            </a:r>
          </a:p>
        </p:txBody>
      </p:sp>
      <p:graphicFrame>
        <p:nvGraphicFramePr>
          <p:cNvPr id="4" name="Chart 3">
            <a:extLst>
              <a:ext uri="{FF2B5EF4-FFF2-40B4-BE49-F238E27FC236}">
                <a16:creationId xmlns:a16="http://schemas.microsoft.com/office/drawing/2014/main" id="{A1851370-3A1A-2330-D430-1447A570AE00}"/>
              </a:ext>
            </a:extLst>
          </p:cNvPr>
          <p:cNvGraphicFramePr>
            <a:graphicFrameLocks/>
          </p:cNvGraphicFramePr>
          <p:nvPr>
            <p:extLst>
              <p:ext uri="{D42A27DB-BD31-4B8C-83A1-F6EECF244321}">
                <p14:modId xmlns:p14="http://schemas.microsoft.com/office/powerpoint/2010/main" val="301710165"/>
              </p:ext>
            </p:extLst>
          </p:nvPr>
        </p:nvGraphicFramePr>
        <p:xfrm>
          <a:off x="0" y="1158240"/>
          <a:ext cx="12192000" cy="5699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8367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3128EE-9A1E-1B90-AC08-4BD35500DEA9}"/>
              </a:ext>
            </a:extLst>
          </p:cNvPr>
          <p:cNvSpPr>
            <a:spLocks noGrp="1"/>
          </p:cNvSpPr>
          <p:nvPr>
            <p:ph sz="half" idx="1"/>
          </p:nvPr>
        </p:nvSpPr>
        <p:spPr/>
        <p:txBody>
          <a:bodyPr vert="horz" lIns="91440" tIns="45720" rIns="91440" bIns="45720" rtlCol="0" anchor="t">
            <a:normAutofit/>
          </a:bodyPr>
          <a:lstStyle/>
          <a:p>
            <a:pPr marL="227965" indent="-227965"/>
            <a:r>
              <a:rPr lang="en-US"/>
              <a:t>Impaired Driving</a:t>
            </a:r>
          </a:p>
          <a:p>
            <a:pPr marL="685165" lvl="1" indent="-227965"/>
            <a:r>
              <a:rPr lang="en-US"/>
              <a:t>Alcohol &amp; Drug</a:t>
            </a:r>
          </a:p>
          <a:p>
            <a:pPr marL="457200" lvl="1" indent="0">
              <a:buNone/>
            </a:pPr>
            <a:endParaRPr lang="en-US"/>
          </a:p>
          <a:p>
            <a:pPr marL="227965" indent="-227965"/>
            <a:r>
              <a:rPr lang="en-US"/>
              <a:t>Occupant Protection</a:t>
            </a:r>
          </a:p>
          <a:p>
            <a:pPr marL="685165" lvl="1" indent="-227965"/>
            <a:r>
              <a:rPr lang="en-US"/>
              <a:t>Child Passenger Safety </a:t>
            </a:r>
          </a:p>
          <a:p>
            <a:pPr marL="457200" lvl="1" indent="0">
              <a:buNone/>
            </a:pPr>
            <a:endParaRPr lang="en-US"/>
          </a:p>
          <a:p>
            <a:pPr marL="227965" indent="-227965"/>
            <a:r>
              <a:rPr lang="en-US"/>
              <a:t>Distracted Driving</a:t>
            </a:r>
          </a:p>
          <a:p>
            <a:pPr marL="227965" indent="-227965"/>
            <a:endParaRPr lang="en-US"/>
          </a:p>
          <a:p>
            <a:pPr marL="227965" indent="-227965"/>
            <a:r>
              <a:rPr lang="en-US">
                <a:ea typeface="+mn-lt"/>
                <a:cs typeface="+mn-lt"/>
              </a:rPr>
              <a:t>Speed Management</a:t>
            </a:r>
          </a:p>
          <a:p>
            <a:pPr marL="227965" indent="-227965"/>
            <a:endParaRPr lang="en-US">
              <a:ea typeface="+mn-lt"/>
              <a:cs typeface="+mn-lt"/>
            </a:endParaRPr>
          </a:p>
          <a:p>
            <a:pPr marL="227965" indent="-227965"/>
            <a:endParaRPr lang="en-US"/>
          </a:p>
          <a:p>
            <a:pPr marL="227965" indent="-227965"/>
            <a:endParaRPr lang="en-US"/>
          </a:p>
        </p:txBody>
      </p:sp>
      <p:sp>
        <p:nvSpPr>
          <p:cNvPr id="3" name="Content Placeholder 2">
            <a:extLst>
              <a:ext uri="{FF2B5EF4-FFF2-40B4-BE49-F238E27FC236}">
                <a16:creationId xmlns:a16="http://schemas.microsoft.com/office/drawing/2014/main" id="{5A109C9B-9AD6-7FEF-FBD0-307E633C2640}"/>
              </a:ext>
            </a:extLst>
          </p:cNvPr>
          <p:cNvSpPr>
            <a:spLocks noGrp="1"/>
          </p:cNvSpPr>
          <p:nvPr>
            <p:ph sz="half" idx="2"/>
          </p:nvPr>
        </p:nvSpPr>
        <p:spPr/>
        <p:txBody>
          <a:bodyPr vert="horz" lIns="91440" tIns="45720" rIns="91440" bIns="45720" rtlCol="0" anchor="t">
            <a:normAutofit fontScale="92500" lnSpcReduction="10000"/>
          </a:bodyPr>
          <a:lstStyle/>
          <a:p>
            <a:pPr marL="227965" indent="-227965"/>
            <a:r>
              <a:rPr lang="en-US">
                <a:ea typeface="+mn-lt"/>
                <a:cs typeface="+mn-lt"/>
              </a:rPr>
              <a:t>Motorcycle Safety</a:t>
            </a:r>
          </a:p>
          <a:p>
            <a:pPr marL="685165" lvl="1" indent="-227965"/>
            <a:r>
              <a:rPr lang="en-US">
                <a:ea typeface="+mn-lt"/>
                <a:cs typeface="+mn-lt"/>
              </a:rPr>
              <a:t>Rider &amp; Motorist</a:t>
            </a:r>
          </a:p>
          <a:p>
            <a:pPr marL="457200" lvl="1" indent="0">
              <a:buNone/>
            </a:pPr>
            <a:endParaRPr lang="en-US">
              <a:ea typeface="+mn-lt"/>
              <a:cs typeface="+mn-lt"/>
            </a:endParaRPr>
          </a:p>
          <a:p>
            <a:pPr marL="227965" indent="-227965"/>
            <a:r>
              <a:rPr lang="en-US">
                <a:ea typeface="+mn-lt"/>
                <a:cs typeface="+mn-lt"/>
              </a:rPr>
              <a:t>Teen Driver</a:t>
            </a:r>
            <a:endParaRPr lang="en-US"/>
          </a:p>
          <a:p>
            <a:pPr marL="227965" indent="-227965"/>
            <a:endParaRPr lang="en-US">
              <a:ea typeface="+mn-lt"/>
              <a:cs typeface="+mn-lt"/>
            </a:endParaRPr>
          </a:p>
          <a:p>
            <a:pPr marL="227965" indent="-227965"/>
            <a:r>
              <a:rPr lang="en-US">
                <a:ea typeface="+mn-lt"/>
                <a:cs typeface="+mn-lt"/>
              </a:rPr>
              <a:t>Aging Driver</a:t>
            </a:r>
            <a:endParaRPr lang="en-US"/>
          </a:p>
          <a:p>
            <a:pPr marL="227965" indent="-227965"/>
            <a:endParaRPr lang="en-US">
              <a:ea typeface="+mn-lt"/>
              <a:cs typeface="+mn-lt"/>
            </a:endParaRPr>
          </a:p>
          <a:p>
            <a:pPr marL="227965" indent="-227965"/>
            <a:r>
              <a:rPr lang="en-US">
                <a:ea typeface="+mn-lt"/>
                <a:cs typeface="+mn-lt"/>
              </a:rPr>
              <a:t>Pedestrian Safety</a:t>
            </a:r>
          </a:p>
          <a:p>
            <a:pPr marL="227965" indent="-227965"/>
            <a:endParaRPr lang="en-US">
              <a:ea typeface="+mn-lt"/>
              <a:cs typeface="+mn-lt"/>
            </a:endParaRPr>
          </a:p>
          <a:p>
            <a:pPr marL="227965" indent="-227965"/>
            <a:r>
              <a:rPr lang="en-US">
                <a:ea typeface="+mn-lt"/>
                <a:cs typeface="+mn-lt"/>
              </a:rPr>
              <a:t>Traffic Records</a:t>
            </a:r>
          </a:p>
          <a:p>
            <a:pPr marL="227965" indent="-227965"/>
            <a:endParaRPr lang="en-US"/>
          </a:p>
          <a:p>
            <a:pPr marL="227965" indent="-227965"/>
            <a:endParaRPr lang="en-US"/>
          </a:p>
        </p:txBody>
      </p:sp>
      <p:sp>
        <p:nvSpPr>
          <p:cNvPr id="4" name="Title 3">
            <a:extLst>
              <a:ext uri="{FF2B5EF4-FFF2-40B4-BE49-F238E27FC236}">
                <a16:creationId xmlns:a16="http://schemas.microsoft.com/office/drawing/2014/main" id="{2BA03CC3-C975-8011-5F71-E4B06E9102AE}"/>
              </a:ext>
            </a:extLst>
          </p:cNvPr>
          <p:cNvSpPr>
            <a:spLocks noGrp="1"/>
          </p:cNvSpPr>
          <p:nvPr>
            <p:ph type="title"/>
          </p:nvPr>
        </p:nvSpPr>
        <p:spPr/>
        <p:txBody>
          <a:bodyPr>
            <a:normAutofit fontScale="90000"/>
          </a:bodyPr>
          <a:lstStyle/>
          <a:p>
            <a:r>
              <a:rPr lang="en-US">
                <a:ea typeface="+mj-lt"/>
                <a:cs typeface="+mj-lt"/>
              </a:rPr>
              <a:t>OHS Program Areas</a:t>
            </a:r>
            <a:endParaRPr lang="en-US"/>
          </a:p>
        </p:txBody>
      </p:sp>
    </p:spTree>
    <p:extLst>
      <p:ext uri="{BB962C8B-B14F-4D97-AF65-F5344CB8AC3E}">
        <p14:creationId xmlns:p14="http://schemas.microsoft.com/office/powerpoint/2010/main" val="1674394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39DAFA-1441-FA13-07D0-10F3475D9E1B}"/>
              </a:ext>
            </a:extLst>
          </p:cNvPr>
          <p:cNvSpPr>
            <a:spLocks noGrp="1"/>
          </p:cNvSpPr>
          <p:nvPr>
            <p:ph type="title"/>
          </p:nvPr>
        </p:nvSpPr>
        <p:spPr/>
        <p:txBody>
          <a:bodyPr>
            <a:normAutofit fontScale="90000"/>
          </a:bodyPr>
          <a:lstStyle/>
          <a:p>
            <a:r>
              <a:rPr lang="en-US"/>
              <a:t>Community Engagement/Public Participation</a:t>
            </a:r>
          </a:p>
        </p:txBody>
      </p:sp>
      <p:sp>
        <p:nvSpPr>
          <p:cNvPr id="13" name="Content Placeholder 12">
            <a:extLst>
              <a:ext uri="{FF2B5EF4-FFF2-40B4-BE49-F238E27FC236}">
                <a16:creationId xmlns:a16="http://schemas.microsoft.com/office/drawing/2014/main" id="{F6564033-8091-0A4D-3DED-723539ECDB0A}"/>
              </a:ext>
            </a:extLst>
          </p:cNvPr>
          <p:cNvSpPr>
            <a:spLocks noGrp="1"/>
          </p:cNvSpPr>
          <p:nvPr>
            <p:ph idx="1"/>
          </p:nvPr>
        </p:nvSpPr>
        <p:spPr/>
        <p:txBody>
          <a:bodyPr vert="horz" lIns="91440" tIns="45720" rIns="91440" bIns="45720" rtlCol="0" anchor="t">
            <a:normAutofit/>
          </a:bodyPr>
          <a:lstStyle/>
          <a:p>
            <a:pPr marL="227965" indent="-227965"/>
            <a:r>
              <a:rPr lang="en-US">
                <a:ea typeface="+mn-lt"/>
                <a:cs typeface="+mn-lt"/>
              </a:rPr>
              <a:t>Public Participation and Engagement- is a process that proactively seeks full representation from communities, considers public comments and feedback, and incorporates that feedback into a project, program, or plan.</a:t>
            </a:r>
            <a:endParaRPr lang="en-US"/>
          </a:p>
          <a:p>
            <a:pPr marL="227965" indent="-227965"/>
            <a:endParaRPr lang="en-US"/>
          </a:p>
        </p:txBody>
      </p:sp>
      <p:pic>
        <p:nvPicPr>
          <p:cNvPr id="2" name="Picture 3">
            <a:extLst>
              <a:ext uri="{FF2B5EF4-FFF2-40B4-BE49-F238E27FC236}">
                <a16:creationId xmlns:a16="http://schemas.microsoft.com/office/drawing/2014/main" id="{B66F721A-5337-D7EC-5782-D8DCEF0CBB15}"/>
              </a:ext>
            </a:extLst>
          </p:cNvPr>
          <p:cNvPicPr>
            <a:picLocks noChangeAspect="1"/>
          </p:cNvPicPr>
          <p:nvPr/>
        </p:nvPicPr>
        <p:blipFill>
          <a:blip r:embed="rId2"/>
          <a:stretch>
            <a:fillRect/>
          </a:stretch>
        </p:blipFill>
        <p:spPr>
          <a:xfrm>
            <a:off x="1531257" y="3999959"/>
            <a:ext cx="2743200" cy="1724654"/>
          </a:xfrm>
          <a:prstGeom prst="rect">
            <a:avLst/>
          </a:prstGeom>
        </p:spPr>
      </p:pic>
      <p:pic>
        <p:nvPicPr>
          <p:cNvPr id="4" name="Picture 4">
            <a:extLst>
              <a:ext uri="{FF2B5EF4-FFF2-40B4-BE49-F238E27FC236}">
                <a16:creationId xmlns:a16="http://schemas.microsoft.com/office/drawing/2014/main" id="{1EAC4EA9-095B-B3B9-D01A-3726BB448D4A}"/>
              </a:ext>
            </a:extLst>
          </p:cNvPr>
          <p:cNvPicPr>
            <a:picLocks noChangeAspect="1"/>
          </p:cNvPicPr>
          <p:nvPr/>
        </p:nvPicPr>
        <p:blipFill>
          <a:blip r:embed="rId3"/>
          <a:stretch>
            <a:fillRect/>
          </a:stretch>
        </p:blipFill>
        <p:spPr>
          <a:xfrm>
            <a:off x="7645399" y="3692071"/>
            <a:ext cx="1908630" cy="2113644"/>
          </a:xfrm>
          <a:prstGeom prst="rect">
            <a:avLst/>
          </a:prstGeom>
        </p:spPr>
      </p:pic>
      <p:sp>
        <p:nvSpPr>
          <p:cNvPr id="5" name="TextBox 4">
            <a:extLst>
              <a:ext uri="{FF2B5EF4-FFF2-40B4-BE49-F238E27FC236}">
                <a16:creationId xmlns:a16="http://schemas.microsoft.com/office/drawing/2014/main" id="{C2A94F50-3098-EC0D-DD8E-6C7396231750}"/>
              </a:ext>
            </a:extLst>
          </p:cNvPr>
          <p:cNvSpPr txBox="1"/>
          <p:nvPr/>
        </p:nvSpPr>
        <p:spPr>
          <a:xfrm>
            <a:off x="624114" y="6221186"/>
            <a:ext cx="6172199"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i="1">
                <a:latin typeface="Arial"/>
                <a:cs typeface="Arial"/>
              </a:rPr>
              <a:t>Source:</a:t>
            </a:r>
            <a:r>
              <a:rPr lang="en-US" sz="1050" i="1" spc="-50">
                <a:latin typeface="Arial"/>
                <a:cs typeface="Arial"/>
              </a:rPr>
              <a:t> </a:t>
            </a:r>
            <a:r>
              <a:rPr lang="en-US" sz="1050" i="1">
                <a:latin typeface="Arial"/>
                <a:cs typeface="Arial"/>
              </a:rPr>
              <a:t>Promising</a:t>
            </a:r>
            <a:r>
              <a:rPr lang="en-US" sz="1050" i="1" spc="-10">
                <a:latin typeface="Arial"/>
                <a:cs typeface="Arial"/>
              </a:rPr>
              <a:t> </a:t>
            </a:r>
            <a:r>
              <a:rPr lang="en-US" sz="1050" i="1">
                <a:latin typeface="Arial"/>
                <a:cs typeface="Arial"/>
              </a:rPr>
              <a:t>Practices</a:t>
            </a:r>
            <a:r>
              <a:rPr lang="en-US" sz="1050" i="1" spc="-40">
                <a:latin typeface="Arial"/>
                <a:cs typeface="Arial"/>
              </a:rPr>
              <a:t> </a:t>
            </a:r>
            <a:r>
              <a:rPr lang="en-US" sz="1050" i="1">
                <a:latin typeface="Arial"/>
                <a:cs typeface="Arial"/>
              </a:rPr>
              <a:t>for</a:t>
            </a:r>
            <a:r>
              <a:rPr lang="en-US" sz="1050" i="1" spc="-25">
                <a:latin typeface="Arial"/>
                <a:cs typeface="Arial"/>
              </a:rPr>
              <a:t> </a:t>
            </a:r>
            <a:r>
              <a:rPr lang="en-US" sz="1050" i="1">
                <a:latin typeface="Arial"/>
                <a:cs typeface="Arial"/>
              </a:rPr>
              <a:t>Meaningful</a:t>
            </a:r>
            <a:r>
              <a:rPr lang="en-US" sz="1050" i="1" spc="-30">
                <a:latin typeface="Arial"/>
                <a:cs typeface="Arial"/>
              </a:rPr>
              <a:t> </a:t>
            </a:r>
            <a:r>
              <a:rPr lang="en-US" sz="1050" i="1">
                <a:latin typeface="Arial"/>
                <a:cs typeface="Arial"/>
              </a:rPr>
              <a:t>Public</a:t>
            </a:r>
            <a:r>
              <a:rPr lang="en-US" sz="1050" i="1" spc="-30">
                <a:latin typeface="Arial"/>
                <a:cs typeface="Arial"/>
              </a:rPr>
              <a:t> </a:t>
            </a:r>
            <a:r>
              <a:rPr lang="en-US" sz="1050" i="1">
                <a:latin typeface="Arial"/>
                <a:cs typeface="Arial"/>
              </a:rPr>
              <a:t>Involvement</a:t>
            </a:r>
            <a:r>
              <a:rPr lang="en-US" sz="1050" i="1" spc="-15">
                <a:latin typeface="Arial"/>
                <a:cs typeface="Arial"/>
              </a:rPr>
              <a:t> </a:t>
            </a:r>
            <a:r>
              <a:rPr lang="en-US" sz="1050" i="1">
                <a:latin typeface="Arial"/>
                <a:cs typeface="Arial"/>
              </a:rPr>
              <a:t>in</a:t>
            </a:r>
            <a:r>
              <a:rPr lang="en-US" sz="1050" i="1" spc="-30">
                <a:latin typeface="Arial"/>
                <a:cs typeface="Arial"/>
              </a:rPr>
              <a:t> </a:t>
            </a:r>
            <a:r>
              <a:rPr lang="en-US" sz="1050" i="1">
                <a:latin typeface="Arial"/>
                <a:cs typeface="Arial"/>
              </a:rPr>
              <a:t>Transportation</a:t>
            </a:r>
            <a:r>
              <a:rPr lang="en-US" sz="1050" i="1" spc="-30">
                <a:latin typeface="Arial"/>
                <a:cs typeface="Arial"/>
              </a:rPr>
              <a:t> </a:t>
            </a:r>
            <a:r>
              <a:rPr lang="en-US" sz="1050" i="1">
                <a:latin typeface="Arial"/>
                <a:cs typeface="Arial"/>
              </a:rPr>
              <a:t>Decision-</a:t>
            </a:r>
            <a:r>
              <a:rPr lang="en-US" sz="1050" i="1" spc="-10">
                <a:latin typeface="Arial"/>
                <a:cs typeface="Arial"/>
              </a:rPr>
              <a:t>making</a:t>
            </a:r>
          </a:p>
        </p:txBody>
      </p:sp>
    </p:spTree>
    <p:extLst>
      <p:ext uri="{BB962C8B-B14F-4D97-AF65-F5344CB8AC3E}">
        <p14:creationId xmlns:p14="http://schemas.microsoft.com/office/powerpoint/2010/main" val="2100047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7B9887-74B9-CA3A-6192-8D78BA926090}"/>
              </a:ext>
            </a:extLst>
          </p:cNvPr>
          <p:cNvSpPr>
            <a:spLocks noGrp="1"/>
          </p:cNvSpPr>
          <p:nvPr>
            <p:ph idx="1"/>
          </p:nvPr>
        </p:nvSpPr>
        <p:spPr/>
        <p:txBody>
          <a:bodyPr vert="horz" lIns="91440" tIns="45720" rIns="91440" bIns="45720" rtlCol="0" anchor="t">
            <a:normAutofit lnSpcReduction="10000"/>
          </a:bodyPr>
          <a:lstStyle/>
          <a:p>
            <a:pPr marL="227965" indent="-227965"/>
            <a:r>
              <a:rPr lang="en-US" sz="3600" dirty="0"/>
              <a:t>QR code for a brief survey </a:t>
            </a:r>
          </a:p>
          <a:p>
            <a:pPr marL="227965" indent="-227965"/>
            <a:endParaRPr lang="en-US" sz="3600" dirty="0"/>
          </a:p>
          <a:p>
            <a:pPr marL="227965" indent="-227965"/>
            <a:r>
              <a:rPr lang="en-US" sz="3600" dirty="0"/>
              <a:t>Your completion of the survey is vital for us in developing our FY 24 – FY 26 Triennial Highway Safety Plan.  </a:t>
            </a:r>
          </a:p>
          <a:p>
            <a:pPr marL="227965" indent="-227965"/>
            <a:endParaRPr lang="en-US" sz="3600" dirty="0"/>
          </a:p>
          <a:p>
            <a:pPr marL="227965" indent="-227965"/>
            <a:r>
              <a:rPr lang="en-US" sz="3600" dirty="0"/>
              <a:t>We hope to identify new partners and new projects through the completion of the survey.</a:t>
            </a:r>
          </a:p>
        </p:txBody>
      </p:sp>
      <p:sp>
        <p:nvSpPr>
          <p:cNvPr id="3" name="Title 2">
            <a:extLst>
              <a:ext uri="{FF2B5EF4-FFF2-40B4-BE49-F238E27FC236}">
                <a16:creationId xmlns:a16="http://schemas.microsoft.com/office/drawing/2014/main" id="{DF35AFE5-2045-1C0B-0D27-FF9FDC7C64E2}"/>
              </a:ext>
            </a:extLst>
          </p:cNvPr>
          <p:cNvSpPr>
            <a:spLocks noGrp="1"/>
          </p:cNvSpPr>
          <p:nvPr>
            <p:ph type="title"/>
          </p:nvPr>
        </p:nvSpPr>
        <p:spPr/>
        <p:txBody>
          <a:bodyPr>
            <a:normAutofit fontScale="90000"/>
          </a:bodyPr>
          <a:lstStyle/>
          <a:p>
            <a:r>
              <a:rPr lang="en-US" dirty="0"/>
              <a:t>Traffic Safety Survey</a:t>
            </a:r>
          </a:p>
        </p:txBody>
      </p:sp>
    </p:spTree>
    <p:extLst>
      <p:ext uri="{BB962C8B-B14F-4D97-AF65-F5344CB8AC3E}">
        <p14:creationId xmlns:p14="http://schemas.microsoft.com/office/powerpoint/2010/main" val="547525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AEB166-1197-5816-D9B8-6F74198F1D9D}"/>
              </a:ext>
            </a:extLst>
          </p:cNvPr>
          <p:cNvSpPr>
            <a:spLocks noGrp="1"/>
          </p:cNvSpPr>
          <p:nvPr>
            <p:ph idx="1"/>
          </p:nvPr>
        </p:nvSpPr>
        <p:spPr/>
        <p:txBody>
          <a:bodyPr/>
          <a:lstStyle/>
          <a:p>
            <a:r>
              <a:rPr lang="en-US" dirty="0"/>
              <a:t>Introduction</a:t>
            </a:r>
          </a:p>
          <a:p>
            <a:r>
              <a:rPr lang="en-US" dirty="0"/>
              <a:t>Data Review</a:t>
            </a:r>
          </a:p>
          <a:p>
            <a:r>
              <a:rPr lang="en-US" dirty="0"/>
              <a:t>Priority Area Program Review</a:t>
            </a:r>
          </a:p>
          <a:p>
            <a:r>
              <a:rPr lang="en-US" dirty="0"/>
              <a:t>Project Funding</a:t>
            </a:r>
          </a:p>
          <a:p>
            <a:pPr marL="0" indent="0">
              <a:buNone/>
            </a:pPr>
            <a:endParaRPr lang="en-US" dirty="0"/>
          </a:p>
          <a:p>
            <a:endParaRPr lang="en-US" dirty="0"/>
          </a:p>
          <a:p>
            <a:endParaRPr lang="en-US" dirty="0"/>
          </a:p>
        </p:txBody>
      </p:sp>
      <p:sp>
        <p:nvSpPr>
          <p:cNvPr id="3" name="Title 2">
            <a:extLst>
              <a:ext uri="{FF2B5EF4-FFF2-40B4-BE49-F238E27FC236}">
                <a16:creationId xmlns:a16="http://schemas.microsoft.com/office/drawing/2014/main" id="{D69EA9A7-BF80-1467-A884-4CD2280E0730}"/>
              </a:ext>
            </a:extLst>
          </p:cNvPr>
          <p:cNvSpPr>
            <a:spLocks noGrp="1"/>
          </p:cNvSpPr>
          <p:nvPr>
            <p:ph type="title"/>
          </p:nvPr>
        </p:nvSpPr>
        <p:spPr/>
        <p:txBody>
          <a:bodyPr>
            <a:normAutofit fontScale="90000"/>
          </a:bodyPr>
          <a:lstStyle/>
          <a:p>
            <a:r>
              <a:rPr lang="en-US"/>
              <a:t>Overview</a:t>
            </a:r>
          </a:p>
        </p:txBody>
      </p:sp>
    </p:spTree>
    <p:extLst>
      <p:ext uri="{BB962C8B-B14F-4D97-AF65-F5344CB8AC3E}">
        <p14:creationId xmlns:p14="http://schemas.microsoft.com/office/powerpoint/2010/main" val="2660301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17C02D-4FAE-3843-34F8-5095FD4D3F61}"/>
              </a:ext>
            </a:extLst>
          </p:cNvPr>
          <p:cNvSpPr>
            <a:spLocks noGrp="1"/>
          </p:cNvSpPr>
          <p:nvPr>
            <p:ph idx="1"/>
          </p:nvPr>
        </p:nvSpPr>
        <p:spPr/>
        <p:txBody>
          <a:bodyPr vert="horz" lIns="91440" tIns="45720" rIns="91440" bIns="45720" rtlCol="0" anchor="t">
            <a:normAutofit lnSpcReduction="10000"/>
          </a:bodyPr>
          <a:lstStyle/>
          <a:p>
            <a:pPr marL="227965" indent="-227965"/>
            <a:r>
              <a:rPr lang="en-US" dirty="0"/>
              <a:t>OHS provides grant funding to projects/activities which are designed to reduce the number of fatalities and injuries from traffic crashes.</a:t>
            </a:r>
          </a:p>
          <a:p>
            <a:pPr marL="227965" indent="-227965">
              <a:buFont typeface="Arial" panose="020B0604020202020204" pitchFamily="34" charset="0"/>
              <a:buChar char="•"/>
            </a:pPr>
            <a:r>
              <a:rPr lang="en-US" dirty="0"/>
              <a:t>Applicant must be a non-profit organization or other entity such as community groups or churches. Individuals cannot apply.</a:t>
            </a:r>
          </a:p>
          <a:p>
            <a:pPr marL="227965" indent="-227965">
              <a:buFont typeface="Arial" panose="020B0604020202020204" pitchFamily="34" charset="0"/>
              <a:buChar char="•"/>
            </a:pPr>
            <a:r>
              <a:rPr lang="en-US" dirty="0"/>
              <a:t>Government entities and academic institutions are also eligible.</a:t>
            </a:r>
          </a:p>
          <a:p>
            <a:pPr marL="227965" indent="-227965">
              <a:buFont typeface="Arial" panose="020B0604020202020204" pitchFamily="34" charset="0"/>
              <a:buChar char="•"/>
            </a:pPr>
            <a:r>
              <a:rPr lang="en-US" dirty="0"/>
              <a:t>Proposed projects must occur within Delaware.</a:t>
            </a:r>
          </a:p>
          <a:p>
            <a:pPr marL="0" indent="0">
              <a:buNone/>
            </a:pPr>
            <a:endParaRPr lang="en-US" dirty="0"/>
          </a:p>
          <a:p>
            <a:pPr marL="227965" indent="-227965"/>
            <a:endParaRPr lang="en-US" dirty="0"/>
          </a:p>
          <a:p>
            <a:pPr marL="0" indent="0">
              <a:buNone/>
            </a:pPr>
            <a:r>
              <a:rPr lang="en-US" dirty="0">
                <a:ea typeface="+mn-lt"/>
                <a:cs typeface="+mn-lt"/>
                <a:hlinkClick r:id="rId2"/>
              </a:rPr>
              <a:t>State of Delaware - Office of Highway Safety (OHS) - Grant Information</a:t>
            </a:r>
            <a:r>
              <a:rPr lang="en-US" dirty="0">
                <a:ea typeface="+mn-lt"/>
                <a:cs typeface="+mn-lt"/>
              </a:rPr>
              <a:t> (ohs.Delaware.gov/grants)</a:t>
            </a:r>
            <a:endParaRPr lang="en-US" dirty="0"/>
          </a:p>
          <a:p>
            <a:pPr marL="227965" indent="-227965"/>
            <a:endParaRPr lang="en-US" dirty="0"/>
          </a:p>
        </p:txBody>
      </p:sp>
      <p:sp>
        <p:nvSpPr>
          <p:cNvPr id="3" name="Title 2">
            <a:extLst>
              <a:ext uri="{FF2B5EF4-FFF2-40B4-BE49-F238E27FC236}">
                <a16:creationId xmlns:a16="http://schemas.microsoft.com/office/drawing/2014/main" id="{5F9C94D6-F8F5-5E36-C7DE-BA8791374D9F}"/>
              </a:ext>
            </a:extLst>
          </p:cNvPr>
          <p:cNvSpPr>
            <a:spLocks noGrp="1"/>
          </p:cNvSpPr>
          <p:nvPr>
            <p:ph type="title"/>
          </p:nvPr>
        </p:nvSpPr>
        <p:spPr/>
        <p:txBody>
          <a:bodyPr>
            <a:normAutofit fontScale="90000"/>
          </a:bodyPr>
          <a:lstStyle/>
          <a:p>
            <a:r>
              <a:rPr lang="en-US" dirty="0"/>
              <a:t>Project Funding</a:t>
            </a:r>
          </a:p>
        </p:txBody>
      </p:sp>
    </p:spTree>
    <p:extLst>
      <p:ext uri="{BB962C8B-B14F-4D97-AF65-F5344CB8AC3E}">
        <p14:creationId xmlns:p14="http://schemas.microsoft.com/office/powerpoint/2010/main" val="305023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4264D9-B2AE-0D40-3FED-CA37FB1317CA}"/>
              </a:ext>
            </a:extLst>
          </p:cNvPr>
          <p:cNvSpPr>
            <a:spLocks noGrp="1"/>
          </p:cNvSpPr>
          <p:nvPr>
            <p:ph idx="1"/>
          </p:nvPr>
        </p:nvSpPr>
        <p:spPr>
          <a:xfrm>
            <a:off x="838200" y="1490807"/>
            <a:ext cx="10804236" cy="4847792"/>
          </a:xfrm>
        </p:spPr>
        <p:txBody>
          <a:bodyPr vert="horz" lIns="91440" tIns="45720" rIns="91440" bIns="45720" rtlCol="0" anchor="t">
            <a:normAutofit fontScale="92500" lnSpcReduction="10000"/>
          </a:bodyPr>
          <a:lstStyle/>
          <a:p>
            <a:pPr marL="0" indent="0">
              <a:buNone/>
            </a:pPr>
            <a:endParaRPr lang="en-US" dirty="0"/>
          </a:p>
          <a:p>
            <a:pPr marL="0" indent="0" algn="ctr">
              <a:buNone/>
            </a:pPr>
            <a:r>
              <a:rPr lang="en-US" dirty="0"/>
              <a:t>THANK YOU</a:t>
            </a:r>
          </a:p>
          <a:p>
            <a:pPr marL="0" indent="0" algn="ctr">
              <a:buNone/>
            </a:pPr>
            <a:endParaRPr lang="en-US" dirty="0"/>
          </a:p>
          <a:p>
            <a:pPr marL="0" indent="0" algn="ctr">
              <a:buNone/>
            </a:pPr>
            <a:r>
              <a:rPr lang="en-US" dirty="0"/>
              <a:t>Richard Klepner</a:t>
            </a:r>
          </a:p>
          <a:p>
            <a:pPr marL="0" indent="0" algn="ctr">
              <a:buNone/>
            </a:pPr>
            <a:r>
              <a:rPr lang="en-US" dirty="0"/>
              <a:t>Deputy Director</a:t>
            </a:r>
          </a:p>
          <a:p>
            <a:pPr marL="0" indent="0" algn="ctr">
              <a:buNone/>
            </a:pPr>
            <a:r>
              <a:rPr lang="en-US" dirty="0">
                <a:hlinkClick r:id="rId2"/>
              </a:rPr>
              <a:t>Richard.Klepner@delaware.gov</a:t>
            </a:r>
            <a:endParaRPr lang="en-US" dirty="0"/>
          </a:p>
          <a:p>
            <a:pPr marL="0" indent="0">
              <a:buNone/>
            </a:pPr>
            <a:endParaRPr lang="en-US" dirty="0">
              <a:ea typeface="+mn-lt"/>
              <a:cs typeface="+mn-lt"/>
            </a:endParaRPr>
          </a:p>
          <a:p>
            <a:pPr marL="0" indent="0" algn="ctr">
              <a:buNone/>
            </a:pPr>
            <a:r>
              <a:rPr lang="en-US" dirty="0">
                <a:ea typeface="+mn-lt"/>
                <a:cs typeface="+mn-lt"/>
              </a:rPr>
              <a:t>Delaware Office of Highway Safety</a:t>
            </a:r>
            <a:br>
              <a:rPr lang="en-US" dirty="0">
                <a:ea typeface="+mn-lt"/>
                <a:cs typeface="+mn-lt"/>
              </a:rPr>
            </a:br>
            <a:r>
              <a:rPr lang="en-US" dirty="0">
                <a:ea typeface="+mn-lt"/>
                <a:cs typeface="+mn-lt"/>
                <a:hlinkClick r:id="rId3"/>
              </a:rPr>
              <a:t>DS</a:t>
            </a:r>
            <a:r>
              <a:rPr lang="en-US" u="sng" dirty="0">
                <a:ea typeface="+mn-lt"/>
                <a:cs typeface="+mn-lt"/>
                <a:hlinkClick r:id="rId3"/>
              </a:rPr>
              <a:t>HS_OHS@delaware.gov</a:t>
            </a:r>
            <a:endParaRPr lang="en-US" u="sng" dirty="0">
              <a:ea typeface="+mn-lt"/>
              <a:cs typeface="+mn-lt"/>
            </a:endParaRPr>
          </a:p>
          <a:p>
            <a:pPr marL="0" indent="0" algn="ctr">
              <a:buNone/>
            </a:pPr>
            <a:r>
              <a:rPr lang="en-US" dirty="0">
                <a:ea typeface="+mn-lt"/>
                <a:cs typeface="+mn-lt"/>
              </a:rPr>
              <a:t>302-744-2740</a:t>
            </a:r>
            <a:br>
              <a:rPr lang="en-US" u="sng" dirty="0">
                <a:ea typeface="+mn-lt"/>
                <a:cs typeface="+mn-lt"/>
              </a:rPr>
            </a:br>
            <a:endParaRPr lang="en-US" u="sng" dirty="0"/>
          </a:p>
          <a:p>
            <a:pPr marL="227965" indent="-227965"/>
            <a:endParaRPr lang="en-US" dirty="0"/>
          </a:p>
        </p:txBody>
      </p:sp>
      <p:sp>
        <p:nvSpPr>
          <p:cNvPr id="3" name="Title 2">
            <a:extLst>
              <a:ext uri="{FF2B5EF4-FFF2-40B4-BE49-F238E27FC236}">
                <a16:creationId xmlns:a16="http://schemas.microsoft.com/office/drawing/2014/main" id="{67485059-E935-2D0D-E10C-4DF467FFAE9F}"/>
              </a:ext>
            </a:extLst>
          </p:cNvPr>
          <p:cNvSpPr>
            <a:spLocks noGrp="1"/>
          </p:cNvSpPr>
          <p:nvPr>
            <p:ph type="title"/>
          </p:nvPr>
        </p:nvSpPr>
        <p:spPr/>
        <p:txBody>
          <a:bodyPr>
            <a:normAutofit fontScale="90000"/>
          </a:bodyPr>
          <a:lstStyle/>
          <a:p>
            <a:r>
              <a:rPr lang="en-US" dirty="0"/>
              <a:t>Questions?</a:t>
            </a:r>
          </a:p>
        </p:txBody>
      </p:sp>
    </p:spTree>
    <p:extLst>
      <p:ext uri="{BB962C8B-B14F-4D97-AF65-F5344CB8AC3E}">
        <p14:creationId xmlns:p14="http://schemas.microsoft.com/office/powerpoint/2010/main" val="390899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3B328B-B611-428F-7ADB-9F16E5354E37}"/>
              </a:ext>
            </a:extLst>
          </p:cNvPr>
          <p:cNvSpPr>
            <a:spLocks noGrp="1"/>
          </p:cNvSpPr>
          <p:nvPr>
            <p:ph idx="1"/>
          </p:nvPr>
        </p:nvSpPr>
        <p:spPr/>
        <p:txBody>
          <a:bodyPr/>
          <a:lstStyle/>
          <a:p>
            <a:r>
              <a:rPr lang="en-US" dirty="0"/>
              <a:t>Analysis through crash reports</a:t>
            </a:r>
          </a:p>
          <a:p>
            <a:r>
              <a:rPr lang="en-US" dirty="0"/>
              <a:t>Delaware State Police Annual Statistical Report</a:t>
            </a:r>
          </a:p>
          <a:p>
            <a:r>
              <a:rPr lang="en-US" dirty="0"/>
              <a:t>National Highway Traffic Safety Administration - Fatal Analysis Reporting System</a:t>
            </a:r>
          </a:p>
          <a:p>
            <a:r>
              <a:rPr lang="en-US" dirty="0"/>
              <a:t>US DOT Office of Highway Policy Information – Highway Statistics Series</a:t>
            </a:r>
          </a:p>
        </p:txBody>
      </p:sp>
      <p:sp>
        <p:nvSpPr>
          <p:cNvPr id="3" name="Title 2">
            <a:extLst>
              <a:ext uri="{FF2B5EF4-FFF2-40B4-BE49-F238E27FC236}">
                <a16:creationId xmlns:a16="http://schemas.microsoft.com/office/drawing/2014/main" id="{81FCC50E-42A7-D3DD-FF07-B13F501E431C}"/>
              </a:ext>
            </a:extLst>
          </p:cNvPr>
          <p:cNvSpPr>
            <a:spLocks noGrp="1"/>
          </p:cNvSpPr>
          <p:nvPr>
            <p:ph type="title"/>
          </p:nvPr>
        </p:nvSpPr>
        <p:spPr/>
        <p:txBody>
          <a:bodyPr>
            <a:normAutofit fontScale="90000"/>
          </a:bodyPr>
          <a:lstStyle/>
          <a:p>
            <a:r>
              <a:rPr lang="en-US" dirty="0"/>
              <a:t>Sources</a:t>
            </a:r>
          </a:p>
        </p:txBody>
      </p:sp>
    </p:spTree>
    <p:extLst>
      <p:ext uri="{BB962C8B-B14F-4D97-AF65-F5344CB8AC3E}">
        <p14:creationId xmlns:p14="http://schemas.microsoft.com/office/powerpoint/2010/main" val="3048598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E0D14A-A468-64D7-8A4C-007602B1E42C}"/>
              </a:ext>
            </a:extLst>
          </p:cNvPr>
          <p:cNvSpPr>
            <a:spLocks noGrp="1"/>
          </p:cNvSpPr>
          <p:nvPr>
            <p:ph idx="1"/>
          </p:nvPr>
        </p:nvSpPr>
        <p:spPr>
          <a:xfrm>
            <a:off x="249382" y="2333625"/>
            <a:ext cx="11600872" cy="3843338"/>
          </a:xfrm>
        </p:spPr>
        <p:txBody>
          <a:bodyPr vert="horz" lIns="91440" tIns="45720" rIns="91440" bIns="45720" rtlCol="0" anchor="t">
            <a:normAutofit/>
          </a:bodyPr>
          <a:lstStyle/>
          <a:p>
            <a:pPr marL="0" indent="0">
              <a:buNone/>
            </a:pPr>
            <a:r>
              <a:rPr lang="en-US" sz="3200">
                <a:solidFill>
                  <a:srgbClr val="000000"/>
                </a:solidFill>
                <a:effectLst/>
                <a:latin typeface="Gill Sans MT"/>
                <a:ea typeface="Times New Roman" panose="02020603050405020304" pitchFamily="18" charset="0"/>
              </a:rPr>
              <a:t>The Office of Highway Safety is committed to improving safety on Delaware roadways through the administration of federal highway safety funds and the development and implementation of highway safety programs to promote safe behaviors by all roadway users to reduce and eliminate injuries and fatalities. </a:t>
            </a:r>
            <a:r>
              <a:rPr lang="en-US" sz="3200">
                <a:solidFill>
                  <a:srgbClr val="000000"/>
                </a:solidFill>
                <a:latin typeface="Gill Sans MT"/>
                <a:ea typeface="Times New Roman" panose="02020603050405020304" pitchFamily="18" charset="0"/>
              </a:rPr>
              <a:t> </a:t>
            </a:r>
            <a:endParaRPr lang="en-US" sz="3200">
              <a:effectLst/>
              <a:latin typeface="Gill Sans MT"/>
              <a:ea typeface="Times New Roman" panose="02020603050405020304" pitchFamily="18" charset="0"/>
            </a:endParaRPr>
          </a:p>
          <a:p>
            <a:pPr marL="0" indent="0" algn="ctr">
              <a:buNone/>
            </a:pPr>
            <a:endParaRPr lang="en-US" sz="3200"/>
          </a:p>
        </p:txBody>
      </p:sp>
      <p:sp>
        <p:nvSpPr>
          <p:cNvPr id="3" name="Title 2">
            <a:extLst>
              <a:ext uri="{FF2B5EF4-FFF2-40B4-BE49-F238E27FC236}">
                <a16:creationId xmlns:a16="http://schemas.microsoft.com/office/drawing/2014/main" id="{2BB2E227-A17D-9E37-270D-E81325D3AB52}"/>
              </a:ext>
            </a:extLst>
          </p:cNvPr>
          <p:cNvSpPr>
            <a:spLocks noGrp="1"/>
          </p:cNvSpPr>
          <p:nvPr>
            <p:ph type="title"/>
          </p:nvPr>
        </p:nvSpPr>
        <p:spPr/>
        <p:txBody>
          <a:bodyPr>
            <a:normAutofit fontScale="90000"/>
          </a:bodyPr>
          <a:lstStyle/>
          <a:p>
            <a:r>
              <a:rPr lang="en-US"/>
              <a:t>Mission Statement</a:t>
            </a:r>
          </a:p>
        </p:txBody>
      </p:sp>
    </p:spTree>
    <p:extLst>
      <p:ext uri="{BB962C8B-B14F-4D97-AF65-F5344CB8AC3E}">
        <p14:creationId xmlns:p14="http://schemas.microsoft.com/office/powerpoint/2010/main" val="374429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A21EB0-4376-BC9E-68B8-5A2B7A3FEA63}"/>
              </a:ext>
            </a:extLst>
          </p:cNvPr>
          <p:cNvSpPr>
            <a:spLocks noGrp="1"/>
          </p:cNvSpPr>
          <p:nvPr>
            <p:ph type="title"/>
          </p:nvPr>
        </p:nvSpPr>
        <p:spPr>
          <a:xfrm>
            <a:off x="838200" y="381000"/>
            <a:ext cx="10515600" cy="660400"/>
          </a:xfrm>
        </p:spPr>
        <p:txBody>
          <a:bodyPr anchor="ctr">
            <a:normAutofit/>
          </a:bodyPr>
          <a:lstStyle/>
          <a:p>
            <a:r>
              <a:rPr lang="en-US" sz="4100"/>
              <a:t>Ongoing Highway Safety Challenges</a:t>
            </a:r>
          </a:p>
        </p:txBody>
      </p:sp>
      <p:graphicFrame>
        <p:nvGraphicFramePr>
          <p:cNvPr id="2" name="Chart 1">
            <a:extLst>
              <a:ext uri="{FF2B5EF4-FFF2-40B4-BE49-F238E27FC236}">
                <a16:creationId xmlns:a16="http://schemas.microsoft.com/office/drawing/2014/main" id="{7A375A34-846A-0F32-00D3-46FEEE69A062}"/>
              </a:ext>
            </a:extLst>
          </p:cNvPr>
          <p:cNvGraphicFramePr>
            <a:graphicFrameLocks/>
          </p:cNvGraphicFramePr>
          <p:nvPr>
            <p:extLst>
              <p:ext uri="{D42A27DB-BD31-4B8C-83A1-F6EECF244321}">
                <p14:modId xmlns:p14="http://schemas.microsoft.com/office/powerpoint/2010/main" val="650946392"/>
              </p:ext>
            </p:extLst>
          </p:nvPr>
        </p:nvGraphicFramePr>
        <p:xfrm>
          <a:off x="143436" y="1335740"/>
          <a:ext cx="12048564" cy="55222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1346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375DFC-5A40-6B71-C7D4-C3CCD46105C8}"/>
              </a:ext>
            </a:extLst>
          </p:cNvPr>
          <p:cNvSpPr>
            <a:spLocks noGrp="1"/>
          </p:cNvSpPr>
          <p:nvPr>
            <p:ph type="title"/>
          </p:nvPr>
        </p:nvSpPr>
        <p:spPr>
          <a:xfrm>
            <a:off x="838200" y="381000"/>
            <a:ext cx="10515600" cy="660400"/>
          </a:xfrm>
        </p:spPr>
        <p:txBody>
          <a:bodyPr anchor="ctr">
            <a:normAutofit/>
          </a:bodyPr>
          <a:lstStyle/>
          <a:p>
            <a:r>
              <a:rPr lang="en-US" sz="4100"/>
              <a:t>National Traffic Fatalities</a:t>
            </a:r>
          </a:p>
        </p:txBody>
      </p:sp>
      <p:graphicFrame>
        <p:nvGraphicFramePr>
          <p:cNvPr id="2" name="Chart 1">
            <a:extLst>
              <a:ext uri="{FF2B5EF4-FFF2-40B4-BE49-F238E27FC236}">
                <a16:creationId xmlns:a16="http://schemas.microsoft.com/office/drawing/2014/main" id="{5150EC55-079C-BAE8-2106-16A0791AB715}"/>
              </a:ext>
            </a:extLst>
          </p:cNvPr>
          <p:cNvGraphicFramePr>
            <a:graphicFrameLocks/>
          </p:cNvGraphicFramePr>
          <p:nvPr>
            <p:extLst>
              <p:ext uri="{D42A27DB-BD31-4B8C-83A1-F6EECF244321}">
                <p14:modId xmlns:p14="http://schemas.microsoft.com/office/powerpoint/2010/main" val="1248711758"/>
              </p:ext>
            </p:extLst>
          </p:nvPr>
        </p:nvGraphicFramePr>
        <p:xfrm>
          <a:off x="114300" y="1381124"/>
          <a:ext cx="12077700" cy="5476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911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A5ECA4-2F6B-DAD1-AB55-E7192F5CD345}"/>
              </a:ext>
            </a:extLst>
          </p:cNvPr>
          <p:cNvSpPr>
            <a:spLocks noGrp="1"/>
          </p:cNvSpPr>
          <p:nvPr>
            <p:ph type="title"/>
          </p:nvPr>
        </p:nvSpPr>
        <p:spPr>
          <a:xfrm>
            <a:off x="838200" y="381000"/>
            <a:ext cx="10515600" cy="660400"/>
          </a:xfrm>
        </p:spPr>
        <p:txBody>
          <a:bodyPr anchor="ctr">
            <a:normAutofit/>
          </a:bodyPr>
          <a:lstStyle/>
          <a:p>
            <a:r>
              <a:rPr lang="en-US" sz="4100"/>
              <a:t>Vulnerable Users Fatalities - National</a:t>
            </a:r>
          </a:p>
        </p:txBody>
      </p:sp>
      <p:graphicFrame>
        <p:nvGraphicFramePr>
          <p:cNvPr id="4" name="Chart 3">
            <a:extLst>
              <a:ext uri="{FF2B5EF4-FFF2-40B4-BE49-F238E27FC236}">
                <a16:creationId xmlns:a16="http://schemas.microsoft.com/office/drawing/2014/main" id="{0DA66B4D-D379-A843-3070-17420BBF8D8D}"/>
              </a:ext>
            </a:extLst>
          </p:cNvPr>
          <p:cNvGraphicFramePr>
            <a:graphicFrameLocks/>
          </p:cNvGraphicFramePr>
          <p:nvPr>
            <p:extLst>
              <p:ext uri="{D42A27DB-BD31-4B8C-83A1-F6EECF244321}">
                <p14:modId xmlns:p14="http://schemas.microsoft.com/office/powerpoint/2010/main" val="2479908481"/>
              </p:ext>
            </p:extLst>
          </p:nvPr>
        </p:nvGraphicFramePr>
        <p:xfrm>
          <a:off x="193040" y="1320800"/>
          <a:ext cx="11998960" cy="55371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588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99825998-3B79-0EBA-7B98-B5357303747E}"/>
              </a:ext>
            </a:extLst>
          </p:cNvPr>
          <p:cNvSpPr>
            <a:spLocks noGrp="1"/>
          </p:cNvSpPr>
          <p:nvPr>
            <p:ph type="title"/>
          </p:nvPr>
        </p:nvSpPr>
        <p:spPr>
          <a:xfrm>
            <a:off x="838200" y="381000"/>
            <a:ext cx="10515600" cy="660400"/>
          </a:xfrm>
        </p:spPr>
        <p:txBody>
          <a:bodyPr>
            <a:normAutofit fontScale="90000"/>
          </a:bodyPr>
          <a:lstStyle/>
          <a:p>
            <a:r>
              <a:rPr lang="en-US"/>
              <a:t>Fatal Crash Data cont.</a:t>
            </a:r>
          </a:p>
        </p:txBody>
      </p:sp>
      <p:graphicFrame>
        <p:nvGraphicFramePr>
          <p:cNvPr id="4" name="Chart 3">
            <a:extLst>
              <a:ext uri="{FF2B5EF4-FFF2-40B4-BE49-F238E27FC236}">
                <a16:creationId xmlns:a16="http://schemas.microsoft.com/office/drawing/2014/main" id="{970EE469-F36E-7C11-8DED-F9E224B607C4}"/>
              </a:ext>
            </a:extLst>
          </p:cNvPr>
          <p:cNvGraphicFramePr>
            <a:graphicFrameLocks/>
          </p:cNvGraphicFramePr>
          <p:nvPr>
            <p:extLst>
              <p:ext uri="{D42A27DB-BD31-4B8C-83A1-F6EECF244321}">
                <p14:modId xmlns:p14="http://schemas.microsoft.com/office/powerpoint/2010/main" val="1115369529"/>
              </p:ext>
            </p:extLst>
          </p:nvPr>
        </p:nvGraphicFramePr>
        <p:xfrm>
          <a:off x="0" y="1394690"/>
          <a:ext cx="12192000" cy="54633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055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5D3BE636-B346-CF35-2109-618F989642CB}"/>
              </a:ext>
            </a:extLst>
          </p:cNvPr>
          <p:cNvSpPr>
            <a:spLocks noGrp="1"/>
          </p:cNvSpPr>
          <p:nvPr>
            <p:ph type="title"/>
          </p:nvPr>
        </p:nvSpPr>
        <p:spPr>
          <a:xfrm>
            <a:off x="838200" y="381000"/>
            <a:ext cx="10515600" cy="660400"/>
          </a:xfrm>
        </p:spPr>
        <p:txBody>
          <a:bodyPr>
            <a:normAutofit fontScale="90000"/>
          </a:bodyPr>
          <a:lstStyle/>
          <a:p>
            <a:r>
              <a:rPr lang="en-US"/>
              <a:t>Fatal Crash Data cont.</a:t>
            </a:r>
          </a:p>
        </p:txBody>
      </p:sp>
      <p:graphicFrame>
        <p:nvGraphicFramePr>
          <p:cNvPr id="4" name="Chart 3">
            <a:extLst>
              <a:ext uri="{FF2B5EF4-FFF2-40B4-BE49-F238E27FC236}">
                <a16:creationId xmlns:a16="http://schemas.microsoft.com/office/drawing/2014/main" id="{ABE18949-A991-4245-448C-32F4FDCA3861}"/>
              </a:ext>
            </a:extLst>
          </p:cNvPr>
          <p:cNvGraphicFramePr>
            <a:graphicFrameLocks/>
          </p:cNvGraphicFramePr>
          <p:nvPr>
            <p:extLst>
              <p:ext uri="{D42A27DB-BD31-4B8C-83A1-F6EECF244321}">
                <p14:modId xmlns:p14="http://schemas.microsoft.com/office/powerpoint/2010/main" val="1647124941"/>
              </p:ext>
            </p:extLst>
          </p:nvPr>
        </p:nvGraphicFramePr>
        <p:xfrm>
          <a:off x="0" y="1456266"/>
          <a:ext cx="12192000" cy="54017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4521324"/>
      </p:ext>
    </p:extLst>
  </p:cSld>
  <p:clrMapOvr>
    <a:masterClrMapping/>
  </p:clrMapOvr>
</p:sld>
</file>

<file path=ppt/theme/theme1.xml><?xml version="1.0" encoding="utf-8"?>
<a:theme xmlns:a="http://schemas.openxmlformats.org/drawingml/2006/main" name="OHS Generi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HS Generic.potx" id="{43CE8D80-71DB-4593-BF04-0DF8822BF5B5}" vid="{84D0B54B-A58A-4AD4-8B69-F1E3F46E2C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18FF6F52213D4E9B03F06B2D3FAF6D" ma:contentTypeVersion="9" ma:contentTypeDescription="Create a new document." ma:contentTypeScope="" ma:versionID="46b6978adb6ee5247648bf1c72b0d9cd">
  <xsd:schema xmlns:xsd="http://www.w3.org/2001/XMLSchema" xmlns:xs="http://www.w3.org/2001/XMLSchema" xmlns:p="http://schemas.microsoft.com/office/2006/metadata/properties" xmlns:ns2="9cc8d7ce-31fc-416a-9f4f-c4f77564df62" xmlns:ns3="01602a8b-ab44-4908-b8f2-7a24c63e2161" targetNamespace="http://schemas.microsoft.com/office/2006/metadata/properties" ma:root="true" ma:fieldsID="52a9a1058b45311822eed360de4a8dd8" ns2:_="" ns3:_="">
    <xsd:import namespace="9cc8d7ce-31fc-416a-9f4f-c4f77564df62"/>
    <xsd:import namespace="01602a8b-ab44-4908-b8f2-7a24c63e216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c8d7ce-31fc-416a-9f4f-c4f77564df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4a27671-bf34-4348-950b-b154461f6f6e"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602a8b-ab44-4908-b8f2-7a24c63e216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1602a8b-ab44-4908-b8f2-7a24c63e2161">
      <UserInfo>
        <DisplayName>Chesser, Kimberly A. (DSHS)</DisplayName>
        <AccountId>10</AccountId>
        <AccountType/>
      </UserInfo>
    </SharedWithUsers>
    <lcf76f155ced4ddcb4097134ff3c332f xmlns="9cc8d7ce-31fc-416a-9f4f-c4f77564df6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CCE8C3D-92EA-426D-AF41-E901EFDF55C6}">
  <ds:schemaRefs>
    <ds:schemaRef ds:uri="01602a8b-ab44-4908-b8f2-7a24c63e2161"/>
    <ds:schemaRef ds:uri="9cc8d7ce-31fc-416a-9f4f-c4f77564df6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289C359-6B8E-4CB4-B4F8-C081A6268593}">
  <ds:schemaRefs>
    <ds:schemaRef ds:uri="http://schemas.microsoft.com/sharepoint/v3/contenttype/forms"/>
  </ds:schemaRefs>
</ds:datastoreItem>
</file>

<file path=customXml/itemProps3.xml><?xml version="1.0" encoding="utf-8"?>
<ds:datastoreItem xmlns:ds="http://schemas.openxmlformats.org/officeDocument/2006/customXml" ds:itemID="{7D3EB27B-12CA-470B-990D-EA3F775E33F0}">
  <ds:schemaRefs>
    <ds:schemaRef ds:uri="http://purl.org/dc/terms/"/>
    <ds:schemaRef ds:uri="http://purl.org/dc/dcmitype/"/>
    <ds:schemaRef ds:uri="http://schemas.microsoft.com/office/infopath/2007/PartnerControls"/>
    <ds:schemaRef ds:uri="http://purl.org/dc/elements/1.1/"/>
    <ds:schemaRef ds:uri="http://schemas.microsoft.com/office/2006/documentManagement/types"/>
    <ds:schemaRef ds:uri="01602a8b-ab44-4908-b8f2-7a24c63e2161"/>
    <ds:schemaRef ds:uri="9cc8d7ce-31fc-416a-9f4f-c4f77564df62"/>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OHS Generic</Template>
  <TotalTime>2118</TotalTime>
  <Words>1131</Words>
  <Application>Microsoft Office PowerPoint</Application>
  <PresentationFormat>Widescreen</PresentationFormat>
  <Paragraphs>393</Paragraphs>
  <Slides>21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Gill Sans MT</vt:lpstr>
      <vt:lpstr>OHS Generic</vt:lpstr>
      <vt:lpstr>Challenges and Trends in Fatal Crash Types</vt:lpstr>
      <vt:lpstr>Overview</vt:lpstr>
      <vt:lpstr>Sources</vt:lpstr>
      <vt:lpstr>Mission Statement</vt:lpstr>
      <vt:lpstr>Ongoing Highway Safety Challenges</vt:lpstr>
      <vt:lpstr>National Traffic Fatalities</vt:lpstr>
      <vt:lpstr>Vulnerable Users Fatalities - National</vt:lpstr>
      <vt:lpstr>Fatal Crash Data cont.</vt:lpstr>
      <vt:lpstr>Fatal Crash Data cont.</vt:lpstr>
      <vt:lpstr>Traffic Fatalities Through the Year</vt:lpstr>
      <vt:lpstr>Traffic Fatalities By Month - Delaware</vt:lpstr>
      <vt:lpstr>Fatality by Roadway User</vt:lpstr>
      <vt:lpstr>Fatal Crash Data (cont.)</vt:lpstr>
      <vt:lpstr>Fatal Crashes Continued</vt:lpstr>
      <vt:lpstr>Fatality Crash Factors</vt:lpstr>
      <vt:lpstr>Other General Data</vt:lpstr>
      <vt:lpstr>OHS Program Areas</vt:lpstr>
      <vt:lpstr>Community Engagement/Public Participation</vt:lpstr>
      <vt:lpstr>Traffic Safety Survey</vt:lpstr>
      <vt:lpstr>Project Funding</vt:lpstr>
      <vt:lpstr>Questions?</vt:lpstr>
    </vt:vector>
  </TitlesOfParts>
  <Company>State of Delaware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Advisory Committee Meeting</dc:title>
  <dc:creator>Peters, Ian (DSHS)</dc:creator>
  <cp:lastModifiedBy>Klepner, Richard (DSHS)</cp:lastModifiedBy>
  <cp:revision>5</cp:revision>
  <cp:lastPrinted>2023-04-18T12:05:02Z</cp:lastPrinted>
  <dcterms:created xsi:type="dcterms:W3CDTF">2019-05-21T19:11:45Z</dcterms:created>
  <dcterms:modified xsi:type="dcterms:W3CDTF">2023-05-04T01:35:35Z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0x010100C418FF6F52213D4E9B03F06B2D3FAF6D</vt:lpwstr>
  </property>
</Properties>
</file>